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93" r:id="rId3"/>
    <p:sldId id="276" r:id="rId4"/>
    <p:sldId id="296" r:id="rId5"/>
    <p:sldId id="298" r:id="rId6"/>
    <p:sldId id="267" r:id="rId7"/>
    <p:sldId id="290" r:id="rId8"/>
    <p:sldId id="534" r:id="rId9"/>
    <p:sldId id="260" r:id="rId10"/>
    <p:sldId id="262" r:id="rId11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k Batallones" initials="PB" lastIdx="1" clrIdx="0">
    <p:extLst>
      <p:ext uri="{19B8F6BF-5375-455C-9EA6-DF929625EA0E}">
        <p15:presenceInfo xmlns:p15="http://schemas.microsoft.com/office/powerpoint/2012/main" userId="S::pbatallones@transparentedge.com::58f8e79a-7590-4c82-9db2-8ae80ffeef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38C3B5"/>
    <a:srgbClr val="35B8AB"/>
    <a:srgbClr val="3333FF"/>
    <a:srgbClr val="006600"/>
    <a:srgbClr val="609559"/>
    <a:srgbClr val="0000FF"/>
    <a:srgbClr val="21BDBD"/>
    <a:srgbClr val="1FB5B5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3" autoAdjust="0"/>
    <p:restoredTop sz="94538" autoAdjust="0"/>
  </p:normalViewPr>
  <p:slideViewPr>
    <p:cSldViewPr snapToGrid="0">
      <p:cViewPr varScale="1">
        <p:scale>
          <a:sx n="106" d="100"/>
          <a:sy n="106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61B298-4C07-41D5-BB3B-0085F676FD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925F34-144A-4579-869C-F813431BDC3B}">
      <dgm:prSet custT="1"/>
      <dgm:spPr>
        <a:solidFill>
          <a:srgbClr val="38C3B5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1800" dirty="0">
              <a:latin typeface="Franklin Gothic Book" panose="020B0503020102020204" pitchFamily="34" charset="0"/>
            </a:rPr>
            <a:t>This Week in the News</a:t>
          </a:r>
        </a:p>
      </dgm:t>
    </dgm:pt>
    <dgm:pt modelId="{140D9D98-DEE8-4DB7-8ADF-9D82C787A429}" type="parTrans" cxnId="{D3A04C95-BA3D-4E92-B561-20D15EB4B07A}">
      <dgm:prSet/>
      <dgm:spPr/>
      <dgm:t>
        <a:bodyPr/>
        <a:lstStyle/>
        <a:p>
          <a:endParaRPr lang="en-US"/>
        </a:p>
      </dgm:t>
    </dgm:pt>
    <dgm:pt modelId="{5ADB008E-56D0-46BD-BE31-24E68FAE6BF6}" type="sibTrans" cxnId="{D3A04C95-BA3D-4E92-B561-20D15EB4B07A}">
      <dgm:prSet/>
      <dgm:spPr/>
      <dgm:t>
        <a:bodyPr/>
        <a:lstStyle/>
        <a:p>
          <a:endParaRPr lang="en-US"/>
        </a:p>
      </dgm:t>
    </dgm:pt>
    <dgm:pt modelId="{6F78C218-5815-4D27-8105-1C09F3CA110E}">
      <dgm:prSet custT="1"/>
      <dgm:spPr>
        <a:solidFill>
          <a:srgbClr val="38C3B5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1800" dirty="0">
              <a:latin typeface="Franklin Gothic Book" panose="020B0503020102020204" pitchFamily="34" charset="0"/>
            </a:rPr>
            <a:t>Electricity &amp; Gas Opportunity Map</a:t>
          </a:r>
        </a:p>
      </dgm:t>
    </dgm:pt>
    <dgm:pt modelId="{F4181BC2-3E89-4CD7-A2A0-676B0D228B76}" type="parTrans" cxnId="{38AF75BC-DFDD-490D-B5A9-B83463BF027E}">
      <dgm:prSet/>
      <dgm:spPr/>
      <dgm:t>
        <a:bodyPr/>
        <a:lstStyle/>
        <a:p>
          <a:endParaRPr lang="en-US"/>
        </a:p>
      </dgm:t>
    </dgm:pt>
    <dgm:pt modelId="{53B99567-0FC2-4407-8FEA-1F3C23BFD104}" type="sibTrans" cxnId="{38AF75BC-DFDD-490D-B5A9-B83463BF027E}">
      <dgm:prSet/>
      <dgm:spPr/>
      <dgm:t>
        <a:bodyPr/>
        <a:lstStyle/>
        <a:p>
          <a:endParaRPr lang="en-US"/>
        </a:p>
      </dgm:t>
    </dgm:pt>
    <dgm:pt modelId="{6F73691C-DC38-426C-A580-9C50C2C53136}">
      <dgm:prSet custT="1"/>
      <dgm:spPr>
        <a:solidFill>
          <a:srgbClr val="38C3B5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1800" dirty="0">
              <a:latin typeface="Franklin Gothic Book" panose="020B0503020102020204" pitchFamily="34" charset="0"/>
            </a:rPr>
            <a:t>Fundamental Market Drivers</a:t>
          </a:r>
        </a:p>
      </dgm:t>
    </dgm:pt>
    <dgm:pt modelId="{A4DACEB2-3955-4EFF-B4ED-15000B0D36CA}" type="parTrans" cxnId="{2AACA02B-F234-4E5A-9FEB-021BF67E6F42}">
      <dgm:prSet/>
      <dgm:spPr/>
      <dgm:t>
        <a:bodyPr/>
        <a:lstStyle/>
        <a:p>
          <a:endParaRPr lang="en-US"/>
        </a:p>
      </dgm:t>
    </dgm:pt>
    <dgm:pt modelId="{39FC9DBE-27B0-4B66-9397-95504CDF524F}" type="sibTrans" cxnId="{2AACA02B-F234-4E5A-9FEB-021BF67E6F42}">
      <dgm:prSet/>
      <dgm:spPr/>
      <dgm:t>
        <a:bodyPr/>
        <a:lstStyle/>
        <a:p>
          <a:endParaRPr lang="en-US"/>
        </a:p>
      </dgm:t>
    </dgm:pt>
    <dgm:pt modelId="{840B653C-665D-467A-AA60-9044961F26DB}">
      <dgm:prSet custT="1"/>
      <dgm:spPr>
        <a:solidFill>
          <a:srgbClr val="38C3B5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1800" dirty="0">
              <a:latin typeface="Franklin Gothic Book" panose="020B0503020102020204" pitchFamily="34" charset="0"/>
            </a:rPr>
            <a:t>NOAA Weather Forecasts</a:t>
          </a:r>
        </a:p>
      </dgm:t>
    </dgm:pt>
    <dgm:pt modelId="{05AEE370-E3BF-421C-84E9-F6770BB91C7E}" type="parTrans" cxnId="{D809D138-B818-4E4F-87E1-3762359F11CE}">
      <dgm:prSet/>
      <dgm:spPr/>
      <dgm:t>
        <a:bodyPr/>
        <a:lstStyle/>
        <a:p>
          <a:endParaRPr lang="en-US"/>
        </a:p>
      </dgm:t>
    </dgm:pt>
    <dgm:pt modelId="{15A852AC-1FCA-4C80-B06E-3F9D42260ED0}" type="sibTrans" cxnId="{D809D138-B818-4E4F-87E1-3762359F11CE}">
      <dgm:prSet/>
      <dgm:spPr/>
      <dgm:t>
        <a:bodyPr/>
        <a:lstStyle/>
        <a:p>
          <a:endParaRPr lang="en-US"/>
        </a:p>
      </dgm:t>
    </dgm:pt>
    <dgm:pt modelId="{A7A1F207-DE80-4F66-9E6B-82C7FFD0076E}">
      <dgm:prSet custT="1"/>
      <dgm:spPr>
        <a:solidFill>
          <a:srgbClr val="38C3B5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1800" dirty="0">
              <a:latin typeface="Franklin Gothic Book" panose="020B0503020102020204" pitchFamily="34" charset="0"/>
            </a:rPr>
            <a:t>CRUDE Oil – 12 Month Strip</a:t>
          </a:r>
        </a:p>
      </dgm:t>
    </dgm:pt>
    <dgm:pt modelId="{653B238F-4F5F-4F4D-A269-5EABE792654C}" type="parTrans" cxnId="{D05FBA1F-7E17-4B24-9053-0C5596691096}">
      <dgm:prSet/>
      <dgm:spPr/>
      <dgm:t>
        <a:bodyPr/>
        <a:lstStyle/>
        <a:p>
          <a:endParaRPr lang="en-US"/>
        </a:p>
      </dgm:t>
    </dgm:pt>
    <dgm:pt modelId="{D7E99C86-3C25-4C9A-B312-460DA2715B53}" type="sibTrans" cxnId="{D05FBA1F-7E17-4B24-9053-0C5596691096}">
      <dgm:prSet/>
      <dgm:spPr/>
      <dgm:t>
        <a:bodyPr/>
        <a:lstStyle/>
        <a:p>
          <a:endParaRPr lang="en-US"/>
        </a:p>
      </dgm:t>
    </dgm:pt>
    <dgm:pt modelId="{3E3BC6DD-7513-4D19-A130-5A910E9AED88}">
      <dgm:prSet custT="1"/>
      <dgm:spPr>
        <a:solidFill>
          <a:srgbClr val="38C3B5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dirty="0">
              <a:latin typeface="Franklin Gothic Book" panose="020B0503020102020204" pitchFamily="34" charset="0"/>
            </a:rPr>
            <a:t>Henry Hub Nat Gas – 12 Month Strip</a:t>
          </a:r>
        </a:p>
      </dgm:t>
    </dgm:pt>
    <dgm:pt modelId="{23D8307C-8F25-4EA5-8F2D-DB0CA7EF176C}" type="parTrans" cxnId="{C8CF77EA-3BB8-4248-8373-26E9BB328F77}">
      <dgm:prSet/>
      <dgm:spPr/>
      <dgm:t>
        <a:bodyPr/>
        <a:lstStyle/>
        <a:p>
          <a:endParaRPr lang="en-US"/>
        </a:p>
      </dgm:t>
    </dgm:pt>
    <dgm:pt modelId="{D9232BBA-1587-413D-8C04-429B65615080}" type="sibTrans" cxnId="{C8CF77EA-3BB8-4248-8373-26E9BB328F77}">
      <dgm:prSet/>
      <dgm:spPr/>
      <dgm:t>
        <a:bodyPr/>
        <a:lstStyle/>
        <a:p>
          <a:endParaRPr lang="en-US"/>
        </a:p>
      </dgm:t>
    </dgm:pt>
    <dgm:pt modelId="{F7AE31CD-6B10-4B79-9F0B-CAFFA026B672}">
      <dgm:prSet custT="1"/>
      <dgm:spPr>
        <a:solidFill>
          <a:srgbClr val="38C3B5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1800" dirty="0">
              <a:latin typeface="Franklin Gothic Book" panose="020B0503020102020204" pitchFamily="34" charset="0"/>
            </a:rPr>
            <a:t>NYMEX Monthly Settlements</a:t>
          </a:r>
        </a:p>
      </dgm:t>
    </dgm:pt>
    <dgm:pt modelId="{BA3F87AA-60E4-4922-BB9E-EE8266329830}" type="parTrans" cxnId="{C7E387A5-7F5C-420E-9376-684427BD24A4}">
      <dgm:prSet/>
      <dgm:spPr/>
      <dgm:t>
        <a:bodyPr/>
        <a:lstStyle/>
        <a:p>
          <a:endParaRPr lang="en-US"/>
        </a:p>
      </dgm:t>
    </dgm:pt>
    <dgm:pt modelId="{075E7E8D-F454-43F4-BD25-565688CCB96E}" type="sibTrans" cxnId="{C7E387A5-7F5C-420E-9376-684427BD24A4}">
      <dgm:prSet/>
      <dgm:spPr/>
      <dgm:t>
        <a:bodyPr/>
        <a:lstStyle/>
        <a:p>
          <a:endParaRPr lang="en-US"/>
        </a:p>
      </dgm:t>
    </dgm:pt>
    <dgm:pt modelId="{AC1DFD38-A695-484E-8EE1-106C34241606}">
      <dgm:prSet custT="1"/>
      <dgm:spPr>
        <a:solidFill>
          <a:srgbClr val="38C3B5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1800" dirty="0">
              <a:latin typeface="Franklin Gothic Book" panose="020B0503020102020204" pitchFamily="34" charset="0"/>
            </a:rPr>
            <a:t>Natural Gas Futures Pricing</a:t>
          </a:r>
        </a:p>
      </dgm:t>
    </dgm:pt>
    <dgm:pt modelId="{BB2B30CF-18B5-456B-9D37-98796DD68685}" type="parTrans" cxnId="{6311B556-B132-4E4F-A523-1B6259EFD24F}">
      <dgm:prSet/>
      <dgm:spPr/>
      <dgm:t>
        <a:bodyPr/>
        <a:lstStyle/>
        <a:p>
          <a:endParaRPr lang="en-US"/>
        </a:p>
      </dgm:t>
    </dgm:pt>
    <dgm:pt modelId="{E46176E6-9A09-4434-926E-83D727655699}" type="sibTrans" cxnId="{6311B556-B132-4E4F-A523-1B6259EFD24F}">
      <dgm:prSet/>
      <dgm:spPr/>
      <dgm:t>
        <a:bodyPr/>
        <a:lstStyle/>
        <a:p>
          <a:endParaRPr lang="en-US"/>
        </a:p>
      </dgm:t>
    </dgm:pt>
    <dgm:pt modelId="{84EB8990-371A-4763-9C5C-32E8ED19B9C5}">
      <dgm:prSet custT="1"/>
      <dgm:spPr>
        <a:solidFill>
          <a:srgbClr val="38C3B5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1800" dirty="0">
              <a:latin typeface="Franklin Gothic Book" panose="020B0503020102020204" pitchFamily="34" charset="0"/>
            </a:rPr>
            <a:t>Natural Gas Storage Report</a:t>
          </a:r>
        </a:p>
      </dgm:t>
    </dgm:pt>
    <dgm:pt modelId="{7266D764-829D-4F93-A11D-5C77ADAAC7EA}" type="parTrans" cxnId="{1F4163E2-F83F-47BE-9794-06563E71D144}">
      <dgm:prSet/>
      <dgm:spPr/>
      <dgm:t>
        <a:bodyPr/>
        <a:lstStyle/>
        <a:p>
          <a:endParaRPr lang="en-US"/>
        </a:p>
      </dgm:t>
    </dgm:pt>
    <dgm:pt modelId="{B6F898B3-671A-4F9E-9895-09A307DC6D17}" type="sibTrans" cxnId="{1F4163E2-F83F-47BE-9794-06563E71D144}">
      <dgm:prSet/>
      <dgm:spPr/>
      <dgm:t>
        <a:bodyPr/>
        <a:lstStyle/>
        <a:p>
          <a:endParaRPr lang="en-US"/>
        </a:p>
      </dgm:t>
    </dgm:pt>
    <dgm:pt modelId="{ECFB4804-9970-456A-B854-AE777A0ADF22}" type="pres">
      <dgm:prSet presAssocID="{5761B298-4C07-41D5-BB3B-0085F676FDB3}" presName="linear" presStyleCnt="0">
        <dgm:presLayoutVars>
          <dgm:animLvl val="lvl"/>
          <dgm:resizeHandles val="exact"/>
        </dgm:presLayoutVars>
      </dgm:prSet>
      <dgm:spPr/>
    </dgm:pt>
    <dgm:pt modelId="{465C3F52-647F-4B48-A4AA-358F2B865DF8}" type="pres">
      <dgm:prSet presAssocID="{FF925F34-144A-4579-869C-F813431BDC3B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EF47066B-5216-4D88-9942-69251D75968E}" type="pres">
      <dgm:prSet presAssocID="{5ADB008E-56D0-46BD-BE31-24E68FAE6BF6}" presName="spacer" presStyleCnt="0"/>
      <dgm:spPr/>
    </dgm:pt>
    <dgm:pt modelId="{E52330D8-BEBC-4DD0-9ADD-77245D786BF0}" type="pres">
      <dgm:prSet presAssocID="{6F78C218-5815-4D27-8105-1C09F3CA110E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8DBA11F9-2808-47ED-BFBA-21C65C5629D8}" type="pres">
      <dgm:prSet presAssocID="{53B99567-0FC2-4407-8FEA-1F3C23BFD104}" presName="spacer" presStyleCnt="0"/>
      <dgm:spPr/>
    </dgm:pt>
    <dgm:pt modelId="{8A3B7322-B29A-4F6B-AAC7-F577DEC4D596}" type="pres">
      <dgm:prSet presAssocID="{6F73691C-DC38-426C-A580-9C50C2C53136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B72CF222-D96B-45DF-A8F6-68E3995572CF}" type="pres">
      <dgm:prSet presAssocID="{39FC9DBE-27B0-4B66-9397-95504CDF524F}" presName="spacer" presStyleCnt="0"/>
      <dgm:spPr/>
    </dgm:pt>
    <dgm:pt modelId="{FFE07C78-DE81-4486-BBEA-491192A84270}" type="pres">
      <dgm:prSet presAssocID="{840B653C-665D-467A-AA60-9044961F26DB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C33330E8-8828-463F-9F3D-842685E8CDD2}" type="pres">
      <dgm:prSet presAssocID="{15A852AC-1FCA-4C80-B06E-3F9D42260ED0}" presName="spacer" presStyleCnt="0"/>
      <dgm:spPr/>
    </dgm:pt>
    <dgm:pt modelId="{37C5D13F-6C1C-48CA-9566-7D1DD2074874}" type="pres">
      <dgm:prSet presAssocID="{A7A1F207-DE80-4F66-9E6B-82C7FFD0076E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9518A089-98CB-43DD-993D-8E84686CD91A}" type="pres">
      <dgm:prSet presAssocID="{D7E99C86-3C25-4C9A-B312-460DA2715B53}" presName="spacer" presStyleCnt="0"/>
      <dgm:spPr/>
    </dgm:pt>
    <dgm:pt modelId="{52A1489C-2E58-4A09-8161-1762FEB744A9}" type="pres">
      <dgm:prSet presAssocID="{3E3BC6DD-7513-4D19-A130-5A910E9AED88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1DB1E9BE-4AD0-4CE1-A404-C95A7D5FEACF}" type="pres">
      <dgm:prSet presAssocID="{D9232BBA-1587-413D-8C04-429B65615080}" presName="spacer" presStyleCnt="0"/>
      <dgm:spPr/>
    </dgm:pt>
    <dgm:pt modelId="{4D05C93A-D455-413C-B5F3-813563807887}" type="pres">
      <dgm:prSet presAssocID="{F7AE31CD-6B10-4B79-9F0B-CAFFA026B672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A1CE8C8C-83CE-4E55-AEF2-BCA140A4F2D1}" type="pres">
      <dgm:prSet presAssocID="{075E7E8D-F454-43F4-BD25-565688CCB96E}" presName="spacer" presStyleCnt="0"/>
      <dgm:spPr/>
    </dgm:pt>
    <dgm:pt modelId="{114D8959-74D3-4747-B0D0-D601C8EE27CC}" type="pres">
      <dgm:prSet presAssocID="{AC1DFD38-A695-484E-8EE1-106C34241606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216A3E3E-BF0B-47C2-976A-8CBEC0516DD4}" type="pres">
      <dgm:prSet presAssocID="{E46176E6-9A09-4434-926E-83D727655699}" presName="spacer" presStyleCnt="0"/>
      <dgm:spPr/>
    </dgm:pt>
    <dgm:pt modelId="{2DB0D44B-87C1-4C4E-9F18-28645789BC54}" type="pres">
      <dgm:prSet presAssocID="{84EB8990-371A-4763-9C5C-32E8ED19B9C5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3848BC02-E61C-4BF5-A71F-F02887FA1351}" type="presOf" srcId="{FF925F34-144A-4579-869C-F813431BDC3B}" destId="{465C3F52-647F-4B48-A4AA-358F2B865DF8}" srcOrd="0" destOrd="0" presId="urn:microsoft.com/office/officeart/2005/8/layout/vList2"/>
    <dgm:cxn modelId="{95FEC30D-7509-4B07-9E7A-C3F1615750A2}" type="presOf" srcId="{AC1DFD38-A695-484E-8EE1-106C34241606}" destId="{114D8959-74D3-4747-B0D0-D601C8EE27CC}" srcOrd="0" destOrd="0" presId="urn:microsoft.com/office/officeart/2005/8/layout/vList2"/>
    <dgm:cxn modelId="{D05FBA1F-7E17-4B24-9053-0C5596691096}" srcId="{5761B298-4C07-41D5-BB3B-0085F676FDB3}" destId="{A7A1F207-DE80-4F66-9E6B-82C7FFD0076E}" srcOrd="4" destOrd="0" parTransId="{653B238F-4F5F-4F4D-A269-5EABE792654C}" sibTransId="{D7E99C86-3C25-4C9A-B312-460DA2715B53}"/>
    <dgm:cxn modelId="{2AACA02B-F234-4E5A-9FEB-021BF67E6F42}" srcId="{5761B298-4C07-41D5-BB3B-0085F676FDB3}" destId="{6F73691C-DC38-426C-A580-9C50C2C53136}" srcOrd="2" destOrd="0" parTransId="{A4DACEB2-3955-4EFF-B4ED-15000B0D36CA}" sibTransId="{39FC9DBE-27B0-4B66-9397-95504CDF524F}"/>
    <dgm:cxn modelId="{D809D138-B818-4E4F-87E1-3762359F11CE}" srcId="{5761B298-4C07-41D5-BB3B-0085F676FDB3}" destId="{840B653C-665D-467A-AA60-9044961F26DB}" srcOrd="3" destOrd="0" parTransId="{05AEE370-E3BF-421C-84E9-F6770BB91C7E}" sibTransId="{15A852AC-1FCA-4C80-B06E-3F9D42260ED0}"/>
    <dgm:cxn modelId="{3962B54A-B831-4F74-B29B-BA6A0A1AB602}" type="presOf" srcId="{840B653C-665D-467A-AA60-9044961F26DB}" destId="{FFE07C78-DE81-4486-BBEA-491192A84270}" srcOrd="0" destOrd="0" presId="urn:microsoft.com/office/officeart/2005/8/layout/vList2"/>
    <dgm:cxn modelId="{6311B556-B132-4E4F-A523-1B6259EFD24F}" srcId="{5761B298-4C07-41D5-BB3B-0085F676FDB3}" destId="{AC1DFD38-A695-484E-8EE1-106C34241606}" srcOrd="7" destOrd="0" parTransId="{BB2B30CF-18B5-456B-9D37-98796DD68685}" sibTransId="{E46176E6-9A09-4434-926E-83D727655699}"/>
    <dgm:cxn modelId="{3C91BC5F-7A59-475D-8731-E0A169A1D442}" type="presOf" srcId="{6F78C218-5815-4D27-8105-1C09F3CA110E}" destId="{E52330D8-BEBC-4DD0-9ADD-77245D786BF0}" srcOrd="0" destOrd="0" presId="urn:microsoft.com/office/officeart/2005/8/layout/vList2"/>
    <dgm:cxn modelId="{9862536F-18D8-4B97-80BC-AB7ED17359F7}" type="presOf" srcId="{3E3BC6DD-7513-4D19-A130-5A910E9AED88}" destId="{52A1489C-2E58-4A09-8161-1762FEB744A9}" srcOrd="0" destOrd="0" presId="urn:microsoft.com/office/officeart/2005/8/layout/vList2"/>
    <dgm:cxn modelId="{D3A04C95-BA3D-4E92-B561-20D15EB4B07A}" srcId="{5761B298-4C07-41D5-BB3B-0085F676FDB3}" destId="{FF925F34-144A-4579-869C-F813431BDC3B}" srcOrd="0" destOrd="0" parTransId="{140D9D98-DEE8-4DB7-8ADF-9D82C787A429}" sibTransId="{5ADB008E-56D0-46BD-BE31-24E68FAE6BF6}"/>
    <dgm:cxn modelId="{C7E387A5-7F5C-420E-9376-684427BD24A4}" srcId="{5761B298-4C07-41D5-BB3B-0085F676FDB3}" destId="{F7AE31CD-6B10-4B79-9F0B-CAFFA026B672}" srcOrd="6" destOrd="0" parTransId="{BA3F87AA-60E4-4922-BB9E-EE8266329830}" sibTransId="{075E7E8D-F454-43F4-BD25-565688CCB96E}"/>
    <dgm:cxn modelId="{38AF75BC-DFDD-490D-B5A9-B83463BF027E}" srcId="{5761B298-4C07-41D5-BB3B-0085F676FDB3}" destId="{6F78C218-5815-4D27-8105-1C09F3CA110E}" srcOrd="1" destOrd="0" parTransId="{F4181BC2-3E89-4CD7-A2A0-676B0D228B76}" sibTransId="{53B99567-0FC2-4407-8FEA-1F3C23BFD104}"/>
    <dgm:cxn modelId="{063AEEC1-5AE6-4879-A819-C0DEDF46109E}" type="presOf" srcId="{6F73691C-DC38-426C-A580-9C50C2C53136}" destId="{8A3B7322-B29A-4F6B-AAC7-F577DEC4D596}" srcOrd="0" destOrd="0" presId="urn:microsoft.com/office/officeart/2005/8/layout/vList2"/>
    <dgm:cxn modelId="{61BDBFD1-7832-498F-86A9-44A275792ACE}" type="presOf" srcId="{A7A1F207-DE80-4F66-9E6B-82C7FFD0076E}" destId="{37C5D13F-6C1C-48CA-9566-7D1DD2074874}" srcOrd="0" destOrd="0" presId="urn:microsoft.com/office/officeart/2005/8/layout/vList2"/>
    <dgm:cxn modelId="{1F4163E2-F83F-47BE-9794-06563E71D144}" srcId="{5761B298-4C07-41D5-BB3B-0085F676FDB3}" destId="{84EB8990-371A-4763-9C5C-32E8ED19B9C5}" srcOrd="8" destOrd="0" parTransId="{7266D764-829D-4F93-A11D-5C77ADAAC7EA}" sibTransId="{B6F898B3-671A-4F9E-9895-09A307DC6D17}"/>
    <dgm:cxn modelId="{B5288CE5-9779-4763-9766-B5ECB10CF59E}" type="presOf" srcId="{84EB8990-371A-4763-9C5C-32E8ED19B9C5}" destId="{2DB0D44B-87C1-4C4E-9F18-28645789BC54}" srcOrd="0" destOrd="0" presId="urn:microsoft.com/office/officeart/2005/8/layout/vList2"/>
    <dgm:cxn modelId="{C8CF77EA-3BB8-4248-8373-26E9BB328F77}" srcId="{5761B298-4C07-41D5-BB3B-0085F676FDB3}" destId="{3E3BC6DD-7513-4D19-A130-5A910E9AED88}" srcOrd="5" destOrd="0" parTransId="{23D8307C-8F25-4EA5-8F2D-DB0CA7EF176C}" sibTransId="{D9232BBA-1587-413D-8C04-429B65615080}"/>
    <dgm:cxn modelId="{768864ED-BD80-4AE2-86A1-48BF01EF24C9}" type="presOf" srcId="{F7AE31CD-6B10-4B79-9F0B-CAFFA026B672}" destId="{4D05C93A-D455-413C-B5F3-813563807887}" srcOrd="0" destOrd="0" presId="urn:microsoft.com/office/officeart/2005/8/layout/vList2"/>
    <dgm:cxn modelId="{20ECCFFB-6188-4B45-B683-8FF7EB0D4886}" type="presOf" srcId="{5761B298-4C07-41D5-BB3B-0085F676FDB3}" destId="{ECFB4804-9970-456A-B854-AE777A0ADF22}" srcOrd="0" destOrd="0" presId="urn:microsoft.com/office/officeart/2005/8/layout/vList2"/>
    <dgm:cxn modelId="{1D4E9977-6480-4D73-94AA-BA619434EB93}" type="presParOf" srcId="{ECFB4804-9970-456A-B854-AE777A0ADF22}" destId="{465C3F52-647F-4B48-A4AA-358F2B865DF8}" srcOrd="0" destOrd="0" presId="urn:microsoft.com/office/officeart/2005/8/layout/vList2"/>
    <dgm:cxn modelId="{E2CAA0B6-6C59-4E89-9F19-981295FA2FC1}" type="presParOf" srcId="{ECFB4804-9970-456A-B854-AE777A0ADF22}" destId="{EF47066B-5216-4D88-9942-69251D75968E}" srcOrd="1" destOrd="0" presId="urn:microsoft.com/office/officeart/2005/8/layout/vList2"/>
    <dgm:cxn modelId="{0FB5B2B9-B2A3-4A9B-AF14-2201B24A3F43}" type="presParOf" srcId="{ECFB4804-9970-456A-B854-AE777A0ADF22}" destId="{E52330D8-BEBC-4DD0-9ADD-77245D786BF0}" srcOrd="2" destOrd="0" presId="urn:microsoft.com/office/officeart/2005/8/layout/vList2"/>
    <dgm:cxn modelId="{7DF9190E-77E0-4FE6-9B40-F4DAA88D569B}" type="presParOf" srcId="{ECFB4804-9970-456A-B854-AE777A0ADF22}" destId="{8DBA11F9-2808-47ED-BFBA-21C65C5629D8}" srcOrd="3" destOrd="0" presId="urn:microsoft.com/office/officeart/2005/8/layout/vList2"/>
    <dgm:cxn modelId="{3879F882-B954-4234-9764-B388DDCD45D1}" type="presParOf" srcId="{ECFB4804-9970-456A-B854-AE777A0ADF22}" destId="{8A3B7322-B29A-4F6B-AAC7-F577DEC4D596}" srcOrd="4" destOrd="0" presId="urn:microsoft.com/office/officeart/2005/8/layout/vList2"/>
    <dgm:cxn modelId="{D000B039-4478-4D6B-8A5F-DAC07501F6AE}" type="presParOf" srcId="{ECFB4804-9970-456A-B854-AE777A0ADF22}" destId="{B72CF222-D96B-45DF-A8F6-68E3995572CF}" srcOrd="5" destOrd="0" presId="urn:microsoft.com/office/officeart/2005/8/layout/vList2"/>
    <dgm:cxn modelId="{BF6AE2FC-6C5D-45F2-8FE1-847D76C0036E}" type="presParOf" srcId="{ECFB4804-9970-456A-B854-AE777A0ADF22}" destId="{FFE07C78-DE81-4486-BBEA-491192A84270}" srcOrd="6" destOrd="0" presId="urn:microsoft.com/office/officeart/2005/8/layout/vList2"/>
    <dgm:cxn modelId="{9301FDE3-FE7B-46AC-A24D-436CD7B41E04}" type="presParOf" srcId="{ECFB4804-9970-456A-B854-AE777A0ADF22}" destId="{C33330E8-8828-463F-9F3D-842685E8CDD2}" srcOrd="7" destOrd="0" presId="urn:microsoft.com/office/officeart/2005/8/layout/vList2"/>
    <dgm:cxn modelId="{E03AA27A-B9BE-4F25-ABBA-1DF703D41EF4}" type="presParOf" srcId="{ECFB4804-9970-456A-B854-AE777A0ADF22}" destId="{37C5D13F-6C1C-48CA-9566-7D1DD2074874}" srcOrd="8" destOrd="0" presId="urn:microsoft.com/office/officeart/2005/8/layout/vList2"/>
    <dgm:cxn modelId="{A2424352-A5DB-4C0D-94F1-1B2D4571C2D9}" type="presParOf" srcId="{ECFB4804-9970-456A-B854-AE777A0ADF22}" destId="{9518A089-98CB-43DD-993D-8E84686CD91A}" srcOrd="9" destOrd="0" presId="urn:microsoft.com/office/officeart/2005/8/layout/vList2"/>
    <dgm:cxn modelId="{B2D14105-19B3-40B2-9129-D777CC7F8C3A}" type="presParOf" srcId="{ECFB4804-9970-456A-B854-AE777A0ADF22}" destId="{52A1489C-2E58-4A09-8161-1762FEB744A9}" srcOrd="10" destOrd="0" presId="urn:microsoft.com/office/officeart/2005/8/layout/vList2"/>
    <dgm:cxn modelId="{DBA1D2EC-23E4-4CB6-AA23-2552881338CD}" type="presParOf" srcId="{ECFB4804-9970-456A-B854-AE777A0ADF22}" destId="{1DB1E9BE-4AD0-4CE1-A404-C95A7D5FEACF}" srcOrd="11" destOrd="0" presId="urn:microsoft.com/office/officeart/2005/8/layout/vList2"/>
    <dgm:cxn modelId="{10F26B56-750C-4DA8-A032-A4E953D14FF7}" type="presParOf" srcId="{ECFB4804-9970-456A-B854-AE777A0ADF22}" destId="{4D05C93A-D455-413C-B5F3-813563807887}" srcOrd="12" destOrd="0" presId="urn:microsoft.com/office/officeart/2005/8/layout/vList2"/>
    <dgm:cxn modelId="{06BEF37A-7BF5-4D9C-928E-6A87811393B7}" type="presParOf" srcId="{ECFB4804-9970-456A-B854-AE777A0ADF22}" destId="{A1CE8C8C-83CE-4E55-AEF2-BCA140A4F2D1}" srcOrd="13" destOrd="0" presId="urn:microsoft.com/office/officeart/2005/8/layout/vList2"/>
    <dgm:cxn modelId="{A6B36D24-1438-439C-8B40-95EE29710B95}" type="presParOf" srcId="{ECFB4804-9970-456A-B854-AE777A0ADF22}" destId="{114D8959-74D3-4747-B0D0-D601C8EE27CC}" srcOrd="14" destOrd="0" presId="urn:microsoft.com/office/officeart/2005/8/layout/vList2"/>
    <dgm:cxn modelId="{2709EDCF-624A-4A13-A514-9DA29F39BEA6}" type="presParOf" srcId="{ECFB4804-9970-456A-B854-AE777A0ADF22}" destId="{216A3E3E-BF0B-47C2-976A-8CBEC0516DD4}" srcOrd="15" destOrd="0" presId="urn:microsoft.com/office/officeart/2005/8/layout/vList2"/>
    <dgm:cxn modelId="{60FC4FB7-7D69-4760-8130-F96C1ABCB6E9}" type="presParOf" srcId="{ECFB4804-9970-456A-B854-AE777A0ADF22}" destId="{2DB0D44B-87C1-4C4E-9F18-28645789BC54}" srcOrd="16" destOrd="0" presId="urn:microsoft.com/office/officeart/2005/8/layout/vList2"/>
  </dgm:cxnLst>
  <dgm:bg>
    <a:effectLst>
      <a:outerShdw blurRad="63500" sx="102000" sy="102000" algn="c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9EB6D4-DAC5-414B-B7D4-DB843CD6BF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9C0ADA-7493-4EF9-AB25-A49ACBF9ED40}">
      <dgm:prSet custT="1"/>
      <dgm:spPr>
        <a:solidFill>
          <a:srgbClr val="38C3B5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1800" dirty="0">
              <a:latin typeface="Franklin Gothic Book" panose="020B0503020102020204" pitchFamily="34" charset="0"/>
            </a:rPr>
            <a:t>NYISO (NY) – 12M Flat Forward Pricing</a:t>
          </a:r>
        </a:p>
      </dgm:t>
    </dgm:pt>
    <dgm:pt modelId="{93217324-4C6E-414B-8B2F-A8A050AC7865}" type="parTrans" cxnId="{6DED9AFE-C2A2-4DF1-9056-A9345E6B0DF8}">
      <dgm:prSet/>
      <dgm:spPr/>
      <dgm:t>
        <a:bodyPr/>
        <a:lstStyle/>
        <a:p>
          <a:endParaRPr lang="en-US"/>
        </a:p>
      </dgm:t>
    </dgm:pt>
    <dgm:pt modelId="{BA197D86-9155-4412-8FE5-06E941C5BDF5}" type="sibTrans" cxnId="{6DED9AFE-C2A2-4DF1-9056-A9345E6B0DF8}">
      <dgm:prSet/>
      <dgm:spPr/>
      <dgm:t>
        <a:bodyPr/>
        <a:lstStyle/>
        <a:p>
          <a:endParaRPr lang="en-US"/>
        </a:p>
      </dgm:t>
    </dgm:pt>
    <dgm:pt modelId="{CEEFB7B7-B423-4074-B580-E54EA2AA87E3}">
      <dgm:prSet custT="1"/>
      <dgm:spPr>
        <a:solidFill>
          <a:srgbClr val="38C3B5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dirty="0">
              <a:latin typeface="Franklin Gothic Book" panose="020B0503020102020204" pitchFamily="34" charset="0"/>
            </a:rPr>
            <a:t>PJM West Hub – 12M Flat Forward Pricing</a:t>
          </a:r>
        </a:p>
      </dgm:t>
    </dgm:pt>
    <dgm:pt modelId="{94E8B6D5-BA7E-49B6-BA32-1151E33D6899}" type="parTrans" cxnId="{CC795AD7-C10B-4871-96EC-58BDE432F8E9}">
      <dgm:prSet/>
      <dgm:spPr/>
      <dgm:t>
        <a:bodyPr/>
        <a:lstStyle/>
        <a:p>
          <a:endParaRPr lang="en-US"/>
        </a:p>
      </dgm:t>
    </dgm:pt>
    <dgm:pt modelId="{D5D09793-05B8-42C4-85A8-D69F14F5B80B}" type="sibTrans" cxnId="{CC795AD7-C10B-4871-96EC-58BDE432F8E9}">
      <dgm:prSet/>
      <dgm:spPr/>
      <dgm:t>
        <a:bodyPr/>
        <a:lstStyle/>
        <a:p>
          <a:endParaRPr lang="en-US"/>
        </a:p>
      </dgm:t>
    </dgm:pt>
    <dgm:pt modelId="{0D4D37DD-0C53-496D-B177-60F7D161EB36}">
      <dgm:prSet custT="1"/>
      <dgm:spPr>
        <a:solidFill>
          <a:srgbClr val="38C3B5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1800" dirty="0">
              <a:latin typeface="Franklin Gothic Book" panose="020B0503020102020204" pitchFamily="34" charset="0"/>
            </a:rPr>
            <a:t>PJM NI (Midwest) – 12M Flat Forward Pricing</a:t>
          </a:r>
        </a:p>
      </dgm:t>
    </dgm:pt>
    <dgm:pt modelId="{5AFB6C6F-846B-423F-B8EC-E599DC990AE9}" type="parTrans" cxnId="{F43AB274-4CBA-4CF2-B66C-E21A7257A3B7}">
      <dgm:prSet/>
      <dgm:spPr/>
      <dgm:t>
        <a:bodyPr/>
        <a:lstStyle/>
        <a:p>
          <a:endParaRPr lang="en-US"/>
        </a:p>
      </dgm:t>
    </dgm:pt>
    <dgm:pt modelId="{9EB81A4E-97BC-42B8-8C96-CF1EB9E5EC18}" type="sibTrans" cxnId="{F43AB274-4CBA-4CF2-B66C-E21A7257A3B7}">
      <dgm:prSet/>
      <dgm:spPr/>
      <dgm:t>
        <a:bodyPr/>
        <a:lstStyle/>
        <a:p>
          <a:endParaRPr lang="en-US"/>
        </a:p>
      </dgm:t>
    </dgm:pt>
    <dgm:pt modelId="{3A24166D-B1E8-4B52-9FA7-DC761CC5E6BB}">
      <dgm:prSet custT="1"/>
      <dgm:spPr>
        <a:solidFill>
          <a:srgbClr val="38C3B5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1800" dirty="0">
              <a:latin typeface="Franklin Gothic Book" panose="020B0503020102020204" pitchFamily="34" charset="0"/>
            </a:rPr>
            <a:t>MASS Hub (MA) – 12M Flat Forward Prices</a:t>
          </a:r>
        </a:p>
      </dgm:t>
    </dgm:pt>
    <dgm:pt modelId="{CEE37285-E517-41F3-B186-E02D05735623}" type="parTrans" cxnId="{5F5BC7AE-17F1-4D78-9340-E7412B761F62}">
      <dgm:prSet/>
      <dgm:spPr/>
      <dgm:t>
        <a:bodyPr/>
        <a:lstStyle/>
        <a:p>
          <a:endParaRPr lang="en-US"/>
        </a:p>
      </dgm:t>
    </dgm:pt>
    <dgm:pt modelId="{D5D03637-598D-4E10-A548-7DC5543D7B2B}" type="sibTrans" cxnId="{5F5BC7AE-17F1-4D78-9340-E7412B761F62}">
      <dgm:prSet/>
      <dgm:spPr/>
      <dgm:t>
        <a:bodyPr/>
        <a:lstStyle/>
        <a:p>
          <a:endParaRPr lang="en-US"/>
        </a:p>
      </dgm:t>
    </dgm:pt>
    <dgm:pt modelId="{C0AD7198-5C04-4F9D-89BE-B78AF5304A74}">
      <dgm:prSet custT="1"/>
      <dgm:spPr>
        <a:solidFill>
          <a:srgbClr val="38C3B5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1800" dirty="0">
              <a:latin typeface="Franklin Gothic Book" panose="020B0503020102020204" pitchFamily="34" charset="0"/>
            </a:rPr>
            <a:t>ERCOT (TX) – 12M Flat Forward Prices </a:t>
          </a:r>
        </a:p>
      </dgm:t>
    </dgm:pt>
    <dgm:pt modelId="{39652E97-8E77-4669-84EE-84E7F053B57C}" type="parTrans" cxnId="{52461323-647D-463F-AA0D-0E36BC741EE0}">
      <dgm:prSet/>
      <dgm:spPr/>
      <dgm:t>
        <a:bodyPr/>
        <a:lstStyle/>
        <a:p>
          <a:endParaRPr lang="en-US"/>
        </a:p>
      </dgm:t>
    </dgm:pt>
    <dgm:pt modelId="{F0A7701B-293C-48EA-AE86-97318BE8CE49}" type="sibTrans" cxnId="{52461323-647D-463F-AA0D-0E36BC741EE0}">
      <dgm:prSet/>
      <dgm:spPr/>
      <dgm:t>
        <a:bodyPr/>
        <a:lstStyle/>
        <a:p>
          <a:endParaRPr lang="en-US"/>
        </a:p>
      </dgm:t>
    </dgm:pt>
    <dgm:pt modelId="{B2E29131-337A-4233-9FB8-8323862FAD5E}">
      <dgm:prSet custT="1"/>
      <dgm:spPr>
        <a:solidFill>
          <a:srgbClr val="38C3B5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1800" dirty="0">
              <a:latin typeface="Franklin Gothic Book" panose="020B0503020102020204" pitchFamily="34" charset="0"/>
            </a:rPr>
            <a:t>CAISO (CA) – 12M Flat Forward Prices </a:t>
          </a:r>
        </a:p>
      </dgm:t>
    </dgm:pt>
    <dgm:pt modelId="{9EC674E1-3415-42BE-B69E-E5489418E537}" type="parTrans" cxnId="{91DE189E-DD80-4212-A868-CEF8849497FC}">
      <dgm:prSet/>
      <dgm:spPr/>
      <dgm:t>
        <a:bodyPr/>
        <a:lstStyle/>
        <a:p>
          <a:endParaRPr lang="en-US"/>
        </a:p>
      </dgm:t>
    </dgm:pt>
    <dgm:pt modelId="{5179E01F-6D37-4C88-B9C9-A5765FFE883B}" type="sibTrans" cxnId="{91DE189E-DD80-4212-A868-CEF8849497FC}">
      <dgm:prSet/>
      <dgm:spPr/>
      <dgm:t>
        <a:bodyPr/>
        <a:lstStyle/>
        <a:p>
          <a:endParaRPr lang="en-US"/>
        </a:p>
      </dgm:t>
    </dgm:pt>
    <dgm:pt modelId="{1E24A032-311E-43DA-B8E0-EE8F7EA9A9E4}">
      <dgm:prSet custT="1"/>
      <dgm:spPr>
        <a:solidFill>
          <a:srgbClr val="38C3B5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1800" dirty="0">
              <a:latin typeface="Franklin Gothic Book" panose="020B0503020102020204" pitchFamily="34" charset="0"/>
            </a:rPr>
            <a:t>PJM Capacity Prices</a:t>
          </a:r>
        </a:p>
      </dgm:t>
    </dgm:pt>
    <dgm:pt modelId="{9588CE57-1A97-454B-9F74-D12980AA73D3}" type="parTrans" cxnId="{870B417F-A992-4D8B-9B13-18B9FF580F0F}">
      <dgm:prSet/>
      <dgm:spPr/>
      <dgm:t>
        <a:bodyPr/>
        <a:lstStyle/>
        <a:p>
          <a:endParaRPr lang="en-US"/>
        </a:p>
      </dgm:t>
    </dgm:pt>
    <dgm:pt modelId="{AC7EF55D-5127-4EC6-A7C0-258E98898BB8}" type="sibTrans" cxnId="{870B417F-A992-4D8B-9B13-18B9FF580F0F}">
      <dgm:prSet/>
      <dgm:spPr/>
      <dgm:t>
        <a:bodyPr/>
        <a:lstStyle/>
        <a:p>
          <a:endParaRPr lang="en-US"/>
        </a:p>
      </dgm:t>
    </dgm:pt>
    <dgm:pt modelId="{6F01E907-89BF-4274-BAC5-6FF6EE71E181}">
      <dgm:prSet custT="1"/>
      <dgm:spPr>
        <a:solidFill>
          <a:srgbClr val="38C3B5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1800" dirty="0">
              <a:latin typeface="Franklin Gothic Book" panose="020B0503020102020204" pitchFamily="34" charset="0"/>
            </a:rPr>
            <a:t>PJM NITS Prices</a:t>
          </a:r>
        </a:p>
      </dgm:t>
    </dgm:pt>
    <dgm:pt modelId="{908D3473-52DB-4D39-B956-8E210820123B}" type="parTrans" cxnId="{BB0A8655-610F-49A5-B8B2-373ADD348FD4}">
      <dgm:prSet/>
      <dgm:spPr/>
      <dgm:t>
        <a:bodyPr/>
        <a:lstStyle/>
        <a:p>
          <a:endParaRPr lang="en-US"/>
        </a:p>
      </dgm:t>
    </dgm:pt>
    <dgm:pt modelId="{B1882061-F186-43B8-87A1-B693BC4C5D9B}" type="sibTrans" cxnId="{BB0A8655-610F-49A5-B8B2-373ADD348FD4}">
      <dgm:prSet/>
      <dgm:spPr/>
      <dgm:t>
        <a:bodyPr/>
        <a:lstStyle/>
        <a:p>
          <a:endParaRPr lang="en-US"/>
        </a:p>
      </dgm:t>
    </dgm:pt>
    <dgm:pt modelId="{DA5EF6A7-E120-4BCF-ACD4-E49386B45133}" type="pres">
      <dgm:prSet presAssocID="{789EB6D4-DAC5-414B-B7D4-DB843CD6BF9C}" presName="linear" presStyleCnt="0">
        <dgm:presLayoutVars>
          <dgm:animLvl val="lvl"/>
          <dgm:resizeHandles val="exact"/>
        </dgm:presLayoutVars>
      </dgm:prSet>
      <dgm:spPr/>
    </dgm:pt>
    <dgm:pt modelId="{C9EFAD39-2B52-43BA-A25B-88C7048D68C5}" type="pres">
      <dgm:prSet presAssocID="{EB9C0ADA-7493-4EF9-AB25-A49ACBF9ED40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A257FC0B-EF15-4D5B-A6F9-A3072B033F18}" type="pres">
      <dgm:prSet presAssocID="{BA197D86-9155-4412-8FE5-06E941C5BDF5}" presName="spacer" presStyleCnt="0"/>
      <dgm:spPr/>
    </dgm:pt>
    <dgm:pt modelId="{CC8499C8-EB85-4BD6-97C1-C6ABB3C418D0}" type="pres">
      <dgm:prSet presAssocID="{CEEFB7B7-B423-4074-B580-E54EA2AA87E3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5E49D596-8723-422F-84FF-8CFDB1C810CD}" type="pres">
      <dgm:prSet presAssocID="{D5D09793-05B8-42C4-85A8-D69F14F5B80B}" presName="spacer" presStyleCnt="0"/>
      <dgm:spPr/>
    </dgm:pt>
    <dgm:pt modelId="{73FE2604-4BCA-4CE0-AF35-D3A6721B04DD}" type="pres">
      <dgm:prSet presAssocID="{0D4D37DD-0C53-496D-B177-60F7D161EB36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008485FE-CDA9-4BDA-82A2-2CA90FA07BC7}" type="pres">
      <dgm:prSet presAssocID="{9EB81A4E-97BC-42B8-8C96-CF1EB9E5EC18}" presName="spacer" presStyleCnt="0"/>
      <dgm:spPr/>
    </dgm:pt>
    <dgm:pt modelId="{BA56A0F2-9B08-40BB-8B10-F3CB65A95B46}" type="pres">
      <dgm:prSet presAssocID="{3A24166D-B1E8-4B52-9FA7-DC761CC5E6BB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C9124CBF-1316-41D3-9A45-14ADB3BE3EDD}" type="pres">
      <dgm:prSet presAssocID="{D5D03637-598D-4E10-A548-7DC5543D7B2B}" presName="spacer" presStyleCnt="0"/>
      <dgm:spPr/>
    </dgm:pt>
    <dgm:pt modelId="{F4728EA8-3CD8-4841-AC2D-21AF38F0C208}" type="pres">
      <dgm:prSet presAssocID="{C0AD7198-5C04-4F9D-89BE-B78AF5304A74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4FA058F2-B445-478E-94EB-DCA344244739}" type="pres">
      <dgm:prSet presAssocID="{F0A7701B-293C-48EA-AE86-97318BE8CE49}" presName="spacer" presStyleCnt="0"/>
      <dgm:spPr/>
    </dgm:pt>
    <dgm:pt modelId="{794F0895-91CF-4BC4-A497-F22C12B8BD7A}" type="pres">
      <dgm:prSet presAssocID="{B2E29131-337A-4233-9FB8-8323862FAD5E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D421526D-E846-4197-8C42-A80361F6E53A}" type="pres">
      <dgm:prSet presAssocID="{5179E01F-6D37-4C88-B9C9-A5765FFE883B}" presName="spacer" presStyleCnt="0"/>
      <dgm:spPr/>
    </dgm:pt>
    <dgm:pt modelId="{4288D1F5-661A-43DA-A9A6-CCC49FE5AC75}" type="pres">
      <dgm:prSet presAssocID="{1E24A032-311E-43DA-B8E0-EE8F7EA9A9E4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6D696FB3-B379-45E4-86BD-E752CC4C4C42}" type="pres">
      <dgm:prSet presAssocID="{AC7EF55D-5127-4EC6-A7C0-258E98898BB8}" presName="spacer" presStyleCnt="0"/>
      <dgm:spPr/>
    </dgm:pt>
    <dgm:pt modelId="{307E73AD-F0AB-4E3C-8634-338AF9EE25AE}" type="pres">
      <dgm:prSet presAssocID="{6F01E907-89BF-4274-BAC5-6FF6EE71E181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55518417-312E-4C86-99B5-E37871ADE3C9}" type="presOf" srcId="{B2E29131-337A-4233-9FB8-8323862FAD5E}" destId="{794F0895-91CF-4BC4-A497-F22C12B8BD7A}" srcOrd="0" destOrd="0" presId="urn:microsoft.com/office/officeart/2005/8/layout/vList2"/>
    <dgm:cxn modelId="{52461323-647D-463F-AA0D-0E36BC741EE0}" srcId="{789EB6D4-DAC5-414B-B7D4-DB843CD6BF9C}" destId="{C0AD7198-5C04-4F9D-89BE-B78AF5304A74}" srcOrd="4" destOrd="0" parTransId="{39652E97-8E77-4669-84EE-84E7F053B57C}" sibTransId="{F0A7701B-293C-48EA-AE86-97318BE8CE49}"/>
    <dgm:cxn modelId="{108F6F24-2A1A-42AF-85F7-835A061F1ECA}" type="presOf" srcId="{3A24166D-B1E8-4B52-9FA7-DC761CC5E6BB}" destId="{BA56A0F2-9B08-40BB-8B10-F3CB65A95B46}" srcOrd="0" destOrd="0" presId="urn:microsoft.com/office/officeart/2005/8/layout/vList2"/>
    <dgm:cxn modelId="{C897363B-C8A5-4018-9549-D512B5227B8A}" type="presOf" srcId="{789EB6D4-DAC5-414B-B7D4-DB843CD6BF9C}" destId="{DA5EF6A7-E120-4BCF-ACD4-E49386B45133}" srcOrd="0" destOrd="0" presId="urn:microsoft.com/office/officeart/2005/8/layout/vList2"/>
    <dgm:cxn modelId="{414F3241-2BA0-43B7-A58A-F8D1CE8B6760}" type="presOf" srcId="{CEEFB7B7-B423-4074-B580-E54EA2AA87E3}" destId="{CC8499C8-EB85-4BD6-97C1-C6ABB3C418D0}" srcOrd="0" destOrd="0" presId="urn:microsoft.com/office/officeart/2005/8/layout/vList2"/>
    <dgm:cxn modelId="{BB0A8655-610F-49A5-B8B2-373ADD348FD4}" srcId="{789EB6D4-DAC5-414B-B7D4-DB843CD6BF9C}" destId="{6F01E907-89BF-4274-BAC5-6FF6EE71E181}" srcOrd="7" destOrd="0" parTransId="{908D3473-52DB-4D39-B956-8E210820123B}" sibTransId="{B1882061-F186-43B8-87A1-B693BC4C5D9B}"/>
    <dgm:cxn modelId="{14922664-B0A2-4D67-84C0-D3B7D3A82981}" type="presOf" srcId="{C0AD7198-5C04-4F9D-89BE-B78AF5304A74}" destId="{F4728EA8-3CD8-4841-AC2D-21AF38F0C208}" srcOrd="0" destOrd="0" presId="urn:microsoft.com/office/officeart/2005/8/layout/vList2"/>
    <dgm:cxn modelId="{F43AB274-4CBA-4CF2-B66C-E21A7257A3B7}" srcId="{789EB6D4-DAC5-414B-B7D4-DB843CD6BF9C}" destId="{0D4D37DD-0C53-496D-B177-60F7D161EB36}" srcOrd="2" destOrd="0" parTransId="{5AFB6C6F-846B-423F-B8EC-E599DC990AE9}" sibTransId="{9EB81A4E-97BC-42B8-8C96-CF1EB9E5EC18}"/>
    <dgm:cxn modelId="{870B417F-A992-4D8B-9B13-18B9FF580F0F}" srcId="{789EB6D4-DAC5-414B-B7D4-DB843CD6BF9C}" destId="{1E24A032-311E-43DA-B8E0-EE8F7EA9A9E4}" srcOrd="6" destOrd="0" parTransId="{9588CE57-1A97-454B-9F74-D12980AA73D3}" sibTransId="{AC7EF55D-5127-4EC6-A7C0-258E98898BB8}"/>
    <dgm:cxn modelId="{25E91F8D-1B8E-430A-A216-9FC0EA7615D7}" type="presOf" srcId="{6F01E907-89BF-4274-BAC5-6FF6EE71E181}" destId="{307E73AD-F0AB-4E3C-8634-338AF9EE25AE}" srcOrd="0" destOrd="0" presId="urn:microsoft.com/office/officeart/2005/8/layout/vList2"/>
    <dgm:cxn modelId="{A77AB094-C716-40C6-89BC-EB56912ACF8D}" type="presOf" srcId="{1E24A032-311E-43DA-B8E0-EE8F7EA9A9E4}" destId="{4288D1F5-661A-43DA-A9A6-CCC49FE5AC75}" srcOrd="0" destOrd="0" presId="urn:microsoft.com/office/officeart/2005/8/layout/vList2"/>
    <dgm:cxn modelId="{91DE189E-DD80-4212-A868-CEF8849497FC}" srcId="{789EB6D4-DAC5-414B-B7D4-DB843CD6BF9C}" destId="{B2E29131-337A-4233-9FB8-8323862FAD5E}" srcOrd="5" destOrd="0" parTransId="{9EC674E1-3415-42BE-B69E-E5489418E537}" sibTransId="{5179E01F-6D37-4C88-B9C9-A5765FFE883B}"/>
    <dgm:cxn modelId="{5F5BC7AE-17F1-4D78-9340-E7412B761F62}" srcId="{789EB6D4-DAC5-414B-B7D4-DB843CD6BF9C}" destId="{3A24166D-B1E8-4B52-9FA7-DC761CC5E6BB}" srcOrd="3" destOrd="0" parTransId="{CEE37285-E517-41F3-B186-E02D05735623}" sibTransId="{D5D03637-598D-4E10-A548-7DC5543D7B2B}"/>
    <dgm:cxn modelId="{62E43BC2-B682-4EBC-9326-858ED2E11260}" type="presOf" srcId="{0D4D37DD-0C53-496D-B177-60F7D161EB36}" destId="{73FE2604-4BCA-4CE0-AF35-D3A6721B04DD}" srcOrd="0" destOrd="0" presId="urn:microsoft.com/office/officeart/2005/8/layout/vList2"/>
    <dgm:cxn modelId="{E6761CC4-E3DA-4504-ACA2-087E2715D689}" type="presOf" srcId="{EB9C0ADA-7493-4EF9-AB25-A49ACBF9ED40}" destId="{C9EFAD39-2B52-43BA-A25B-88C7048D68C5}" srcOrd="0" destOrd="0" presId="urn:microsoft.com/office/officeart/2005/8/layout/vList2"/>
    <dgm:cxn modelId="{CC795AD7-C10B-4871-96EC-58BDE432F8E9}" srcId="{789EB6D4-DAC5-414B-B7D4-DB843CD6BF9C}" destId="{CEEFB7B7-B423-4074-B580-E54EA2AA87E3}" srcOrd="1" destOrd="0" parTransId="{94E8B6D5-BA7E-49B6-BA32-1151E33D6899}" sibTransId="{D5D09793-05B8-42C4-85A8-D69F14F5B80B}"/>
    <dgm:cxn modelId="{6DED9AFE-C2A2-4DF1-9056-A9345E6B0DF8}" srcId="{789EB6D4-DAC5-414B-B7D4-DB843CD6BF9C}" destId="{EB9C0ADA-7493-4EF9-AB25-A49ACBF9ED40}" srcOrd="0" destOrd="0" parTransId="{93217324-4C6E-414B-8B2F-A8A050AC7865}" sibTransId="{BA197D86-9155-4412-8FE5-06E941C5BDF5}"/>
    <dgm:cxn modelId="{99ECE1D4-0E94-4292-892C-8C85D7F05C43}" type="presParOf" srcId="{DA5EF6A7-E120-4BCF-ACD4-E49386B45133}" destId="{C9EFAD39-2B52-43BA-A25B-88C7048D68C5}" srcOrd="0" destOrd="0" presId="urn:microsoft.com/office/officeart/2005/8/layout/vList2"/>
    <dgm:cxn modelId="{1DA33CD6-F9C8-48B0-A581-CA048A55A2DD}" type="presParOf" srcId="{DA5EF6A7-E120-4BCF-ACD4-E49386B45133}" destId="{A257FC0B-EF15-4D5B-A6F9-A3072B033F18}" srcOrd="1" destOrd="0" presId="urn:microsoft.com/office/officeart/2005/8/layout/vList2"/>
    <dgm:cxn modelId="{E975B1EE-4FC0-4E65-8193-CD85B60F2CAE}" type="presParOf" srcId="{DA5EF6A7-E120-4BCF-ACD4-E49386B45133}" destId="{CC8499C8-EB85-4BD6-97C1-C6ABB3C418D0}" srcOrd="2" destOrd="0" presId="urn:microsoft.com/office/officeart/2005/8/layout/vList2"/>
    <dgm:cxn modelId="{AE359D81-4133-408B-BBFC-E0C3F88401CB}" type="presParOf" srcId="{DA5EF6A7-E120-4BCF-ACD4-E49386B45133}" destId="{5E49D596-8723-422F-84FF-8CFDB1C810CD}" srcOrd="3" destOrd="0" presId="urn:microsoft.com/office/officeart/2005/8/layout/vList2"/>
    <dgm:cxn modelId="{CD8743BF-24E2-46AD-93E9-8C0F7DCB0491}" type="presParOf" srcId="{DA5EF6A7-E120-4BCF-ACD4-E49386B45133}" destId="{73FE2604-4BCA-4CE0-AF35-D3A6721B04DD}" srcOrd="4" destOrd="0" presId="urn:microsoft.com/office/officeart/2005/8/layout/vList2"/>
    <dgm:cxn modelId="{EC0785BA-EBC7-4BCC-B5E1-BBD0C02E9947}" type="presParOf" srcId="{DA5EF6A7-E120-4BCF-ACD4-E49386B45133}" destId="{008485FE-CDA9-4BDA-82A2-2CA90FA07BC7}" srcOrd="5" destOrd="0" presId="urn:microsoft.com/office/officeart/2005/8/layout/vList2"/>
    <dgm:cxn modelId="{ABCBF5CE-601C-4B95-A525-7BC01DECA0F6}" type="presParOf" srcId="{DA5EF6A7-E120-4BCF-ACD4-E49386B45133}" destId="{BA56A0F2-9B08-40BB-8B10-F3CB65A95B46}" srcOrd="6" destOrd="0" presId="urn:microsoft.com/office/officeart/2005/8/layout/vList2"/>
    <dgm:cxn modelId="{D74B45A8-E02E-4C79-9CEC-477E2A592E09}" type="presParOf" srcId="{DA5EF6A7-E120-4BCF-ACD4-E49386B45133}" destId="{C9124CBF-1316-41D3-9A45-14ADB3BE3EDD}" srcOrd="7" destOrd="0" presId="urn:microsoft.com/office/officeart/2005/8/layout/vList2"/>
    <dgm:cxn modelId="{33DE669A-9DFE-4E42-9831-619132977B59}" type="presParOf" srcId="{DA5EF6A7-E120-4BCF-ACD4-E49386B45133}" destId="{F4728EA8-3CD8-4841-AC2D-21AF38F0C208}" srcOrd="8" destOrd="0" presId="urn:microsoft.com/office/officeart/2005/8/layout/vList2"/>
    <dgm:cxn modelId="{B2F7670D-60C2-4E3F-92A7-BEE6F6E8AD8E}" type="presParOf" srcId="{DA5EF6A7-E120-4BCF-ACD4-E49386B45133}" destId="{4FA058F2-B445-478E-94EB-DCA344244739}" srcOrd="9" destOrd="0" presId="urn:microsoft.com/office/officeart/2005/8/layout/vList2"/>
    <dgm:cxn modelId="{5E5A065B-D140-4D8C-8A65-9132C7AB8C82}" type="presParOf" srcId="{DA5EF6A7-E120-4BCF-ACD4-E49386B45133}" destId="{794F0895-91CF-4BC4-A497-F22C12B8BD7A}" srcOrd="10" destOrd="0" presId="urn:microsoft.com/office/officeart/2005/8/layout/vList2"/>
    <dgm:cxn modelId="{8B3819BA-1114-4017-AF25-EC7EA9E113C3}" type="presParOf" srcId="{DA5EF6A7-E120-4BCF-ACD4-E49386B45133}" destId="{D421526D-E846-4197-8C42-A80361F6E53A}" srcOrd="11" destOrd="0" presId="urn:microsoft.com/office/officeart/2005/8/layout/vList2"/>
    <dgm:cxn modelId="{1469167D-9F4C-4060-AB30-473AE45488C8}" type="presParOf" srcId="{DA5EF6A7-E120-4BCF-ACD4-E49386B45133}" destId="{4288D1F5-661A-43DA-A9A6-CCC49FE5AC75}" srcOrd="12" destOrd="0" presId="urn:microsoft.com/office/officeart/2005/8/layout/vList2"/>
    <dgm:cxn modelId="{1BD82ED8-F542-4B36-8637-5C09D89626D3}" type="presParOf" srcId="{DA5EF6A7-E120-4BCF-ACD4-E49386B45133}" destId="{6D696FB3-B379-45E4-86BD-E752CC4C4C42}" srcOrd="13" destOrd="0" presId="urn:microsoft.com/office/officeart/2005/8/layout/vList2"/>
    <dgm:cxn modelId="{4D54B9A0-68CA-4266-989F-EE970BCCF514}" type="presParOf" srcId="{DA5EF6A7-E120-4BCF-ACD4-E49386B45133}" destId="{307E73AD-F0AB-4E3C-8634-338AF9EE25AE}" srcOrd="14" destOrd="0" presId="urn:microsoft.com/office/officeart/2005/8/layout/vList2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C3F52-647F-4B48-A4AA-358F2B865DF8}">
      <dsp:nvSpPr>
        <dsp:cNvPr id="0" name=""/>
        <dsp:cNvSpPr/>
      </dsp:nvSpPr>
      <dsp:spPr>
        <a:xfrm>
          <a:off x="0" y="68508"/>
          <a:ext cx="4975348" cy="430560"/>
        </a:xfrm>
        <a:prstGeom prst="roundRect">
          <a:avLst/>
        </a:prstGeom>
        <a:solidFill>
          <a:srgbClr val="38C3B5"/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Franklin Gothic Book" panose="020B0503020102020204" pitchFamily="34" charset="0"/>
            </a:rPr>
            <a:t>This Week in the News</a:t>
          </a:r>
        </a:p>
      </dsp:txBody>
      <dsp:txXfrm>
        <a:off x="21018" y="89526"/>
        <a:ext cx="4933312" cy="388524"/>
      </dsp:txXfrm>
    </dsp:sp>
    <dsp:sp modelId="{E52330D8-BEBC-4DD0-9ADD-77245D786BF0}">
      <dsp:nvSpPr>
        <dsp:cNvPr id="0" name=""/>
        <dsp:cNvSpPr/>
      </dsp:nvSpPr>
      <dsp:spPr>
        <a:xfrm>
          <a:off x="0" y="565308"/>
          <a:ext cx="4975348" cy="430560"/>
        </a:xfrm>
        <a:prstGeom prst="roundRect">
          <a:avLst/>
        </a:prstGeom>
        <a:solidFill>
          <a:srgbClr val="38C3B5"/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Franklin Gothic Book" panose="020B0503020102020204" pitchFamily="34" charset="0"/>
            </a:rPr>
            <a:t>Electricity &amp; Gas Opportunity Map</a:t>
          </a:r>
        </a:p>
      </dsp:txBody>
      <dsp:txXfrm>
        <a:off x="21018" y="586326"/>
        <a:ext cx="4933312" cy="388524"/>
      </dsp:txXfrm>
    </dsp:sp>
    <dsp:sp modelId="{8A3B7322-B29A-4F6B-AAC7-F577DEC4D596}">
      <dsp:nvSpPr>
        <dsp:cNvPr id="0" name=""/>
        <dsp:cNvSpPr/>
      </dsp:nvSpPr>
      <dsp:spPr>
        <a:xfrm>
          <a:off x="0" y="1062108"/>
          <a:ext cx="4975348" cy="430560"/>
        </a:xfrm>
        <a:prstGeom prst="roundRect">
          <a:avLst/>
        </a:prstGeom>
        <a:solidFill>
          <a:srgbClr val="38C3B5"/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Franklin Gothic Book" panose="020B0503020102020204" pitchFamily="34" charset="0"/>
            </a:rPr>
            <a:t>Fundamental Market Drivers</a:t>
          </a:r>
        </a:p>
      </dsp:txBody>
      <dsp:txXfrm>
        <a:off x="21018" y="1083126"/>
        <a:ext cx="4933312" cy="388524"/>
      </dsp:txXfrm>
    </dsp:sp>
    <dsp:sp modelId="{FFE07C78-DE81-4486-BBEA-491192A84270}">
      <dsp:nvSpPr>
        <dsp:cNvPr id="0" name=""/>
        <dsp:cNvSpPr/>
      </dsp:nvSpPr>
      <dsp:spPr>
        <a:xfrm>
          <a:off x="0" y="1558908"/>
          <a:ext cx="4975348" cy="430560"/>
        </a:xfrm>
        <a:prstGeom prst="roundRect">
          <a:avLst/>
        </a:prstGeom>
        <a:solidFill>
          <a:srgbClr val="38C3B5"/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Franklin Gothic Book" panose="020B0503020102020204" pitchFamily="34" charset="0"/>
            </a:rPr>
            <a:t>NOAA Weather Forecasts</a:t>
          </a:r>
        </a:p>
      </dsp:txBody>
      <dsp:txXfrm>
        <a:off x="21018" y="1579926"/>
        <a:ext cx="4933312" cy="388524"/>
      </dsp:txXfrm>
    </dsp:sp>
    <dsp:sp modelId="{37C5D13F-6C1C-48CA-9566-7D1DD2074874}">
      <dsp:nvSpPr>
        <dsp:cNvPr id="0" name=""/>
        <dsp:cNvSpPr/>
      </dsp:nvSpPr>
      <dsp:spPr>
        <a:xfrm>
          <a:off x="0" y="2055708"/>
          <a:ext cx="4975348" cy="430560"/>
        </a:xfrm>
        <a:prstGeom prst="roundRect">
          <a:avLst/>
        </a:prstGeom>
        <a:solidFill>
          <a:srgbClr val="38C3B5"/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Franklin Gothic Book" panose="020B0503020102020204" pitchFamily="34" charset="0"/>
            </a:rPr>
            <a:t>CRUDE Oil – 12 Month Strip</a:t>
          </a:r>
        </a:p>
      </dsp:txBody>
      <dsp:txXfrm>
        <a:off x="21018" y="2076726"/>
        <a:ext cx="4933312" cy="388524"/>
      </dsp:txXfrm>
    </dsp:sp>
    <dsp:sp modelId="{52A1489C-2E58-4A09-8161-1762FEB744A9}">
      <dsp:nvSpPr>
        <dsp:cNvPr id="0" name=""/>
        <dsp:cNvSpPr/>
      </dsp:nvSpPr>
      <dsp:spPr>
        <a:xfrm>
          <a:off x="0" y="2552508"/>
          <a:ext cx="4975348" cy="430560"/>
        </a:xfrm>
        <a:prstGeom prst="roundRect">
          <a:avLst/>
        </a:prstGeom>
        <a:solidFill>
          <a:srgbClr val="38C3B5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Franklin Gothic Book" panose="020B0503020102020204" pitchFamily="34" charset="0"/>
            </a:rPr>
            <a:t>Henry Hub Nat Gas – 12 Month Strip</a:t>
          </a:r>
        </a:p>
      </dsp:txBody>
      <dsp:txXfrm>
        <a:off x="21018" y="2573526"/>
        <a:ext cx="4933312" cy="388524"/>
      </dsp:txXfrm>
    </dsp:sp>
    <dsp:sp modelId="{4D05C93A-D455-413C-B5F3-813563807887}">
      <dsp:nvSpPr>
        <dsp:cNvPr id="0" name=""/>
        <dsp:cNvSpPr/>
      </dsp:nvSpPr>
      <dsp:spPr>
        <a:xfrm>
          <a:off x="0" y="3049309"/>
          <a:ext cx="4975348" cy="430560"/>
        </a:xfrm>
        <a:prstGeom prst="roundRect">
          <a:avLst/>
        </a:prstGeom>
        <a:solidFill>
          <a:srgbClr val="38C3B5"/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Franklin Gothic Book" panose="020B0503020102020204" pitchFamily="34" charset="0"/>
            </a:rPr>
            <a:t>NYMEX Monthly Settlements</a:t>
          </a:r>
        </a:p>
      </dsp:txBody>
      <dsp:txXfrm>
        <a:off x="21018" y="3070327"/>
        <a:ext cx="4933312" cy="388524"/>
      </dsp:txXfrm>
    </dsp:sp>
    <dsp:sp modelId="{114D8959-74D3-4747-B0D0-D601C8EE27CC}">
      <dsp:nvSpPr>
        <dsp:cNvPr id="0" name=""/>
        <dsp:cNvSpPr/>
      </dsp:nvSpPr>
      <dsp:spPr>
        <a:xfrm>
          <a:off x="0" y="3546109"/>
          <a:ext cx="4975348" cy="430560"/>
        </a:xfrm>
        <a:prstGeom prst="roundRect">
          <a:avLst/>
        </a:prstGeom>
        <a:solidFill>
          <a:srgbClr val="38C3B5"/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Franklin Gothic Book" panose="020B0503020102020204" pitchFamily="34" charset="0"/>
            </a:rPr>
            <a:t>Natural Gas Futures Pricing</a:t>
          </a:r>
        </a:p>
      </dsp:txBody>
      <dsp:txXfrm>
        <a:off x="21018" y="3567127"/>
        <a:ext cx="4933312" cy="388524"/>
      </dsp:txXfrm>
    </dsp:sp>
    <dsp:sp modelId="{2DB0D44B-87C1-4C4E-9F18-28645789BC54}">
      <dsp:nvSpPr>
        <dsp:cNvPr id="0" name=""/>
        <dsp:cNvSpPr/>
      </dsp:nvSpPr>
      <dsp:spPr>
        <a:xfrm>
          <a:off x="0" y="4042909"/>
          <a:ext cx="4975348" cy="430560"/>
        </a:xfrm>
        <a:prstGeom prst="roundRect">
          <a:avLst/>
        </a:prstGeom>
        <a:solidFill>
          <a:srgbClr val="38C3B5"/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Franklin Gothic Book" panose="020B0503020102020204" pitchFamily="34" charset="0"/>
            </a:rPr>
            <a:t>Natural Gas Storage Report</a:t>
          </a:r>
        </a:p>
      </dsp:txBody>
      <dsp:txXfrm>
        <a:off x="21018" y="4063927"/>
        <a:ext cx="4933312" cy="3885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FAD39-2B52-43BA-A25B-88C7048D68C5}">
      <dsp:nvSpPr>
        <dsp:cNvPr id="0" name=""/>
        <dsp:cNvSpPr/>
      </dsp:nvSpPr>
      <dsp:spPr>
        <a:xfrm>
          <a:off x="0" y="62029"/>
          <a:ext cx="4975348" cy="486720"/>
        </a:xfrm>
        <a:prstGeom prst="roundRect">
          <a:avLst/>
        </a:prstGeom>
        <a:solidFill>
          <a:srgbClr val="38C3B5"/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Franklin Gothic Book" panose="020B0503020102020204" pitchFamily="34" charset="0"/>
            </a:rPr>
            <a:t>NYISO (NY) – 12M Flat Forward Pricing</a:t>
          </a:r>
        </a:p>
      </dsp:txBody>
      <dsp:txXfrm>
        <a:off x="23760" y="85789"/>
        <a:ext cx="4927828" cy="439200"/>
      </dsp:txXfrm>
    </dsp:sp>
    <dsp:sp modelId="{CC8499C8-EB85-4BD6-97C1-C6ABB3C418D0}">
      <dsp:nvSpPr>
        <dsp:cNvPr id="0" name=""/>
        <dsp:cNvSpPr/>
      </dsp:nvSpPr>
      <dsp:spPr>
        <a:xfrm>
          <a:off x="0" y="623629"/>
          <a:ext cx="4975348" cy="486720"/>
        </a:xfrm>
        <a:prstGeom prst="roundRect">
          <a:avLst/>
        </a:prstGeom>
        <a:solidFill>
          <a:srgbClr val="38C3B5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Franklin Gothic Book" panose="020B0503020102020204" pitchFamily="34" charset="0"/>
            </a:rPr>
            <a:t>PJM West Hub – 12M Flat Forward Pricing</a:t>
          </a:r>
        </a:p>
      </dsp:txBody>
      <dsp:txXfrm>
        <a:off x="23760" y="647389"/>
        <a:ext cx="4927828" cy="439200"/>
      </dsp:txXfrm>
    </dsp:sp>
    <dsp:sp modelId="{73FE2604-4BCA-4CE0-AF35-D3A6721B04DD}">
      <dsp:nvSpPr>
        <dsp:cNvPr id="0" name=""/>
        <dsp:cNvSpPr/>
      </dsp:nvSpPr>
      <dsp:spPr>
        <a:xfrm>
          <a:off x="0" y="1185229"/>
          <a:ext cx="4975348" cy="486720"/>
        </a:xfrm>
        <a:prstGeom prst="roundRect">
          <a:avLst/>
        </a:prstGeom>
        <a:solidFill>
          <a:srgbClr val="38C3B5"/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Franklin Gothic Book" panose="020B0503020102020204" pitchFamily="34" charset="0"/>
            </a:rPr>
            <a:t>PJM NI (Midwest) – 12M Flat Forward Pricing</a:t>
          </a:r>
        </a:p>
      </dsp:txBody>
      <dsp:txXfrm>
        <a:off x="23760" y="1208989"/>
        <a:ext cx="4927828" cy="439200"/>
      </dsp:txXfrm>
    </dsp:sp>
    <dsp:sp modelId="{BA56A0F2-9B08-40BB-8B10-F3CB65A95B46}">
      <dsp:nvSpPr>
        <dsp:cNvPr id="0" name=""/>
        <dsp:cNvSpPr/>
      </dsp:nvSpPr>
      <dsp:spPr>
        <a:xfrm>
          <a:off x="0" y="1746829"/>
          <a:ext cx="4975348" cy="486720"/>
        </a:xfrm>
        <a:prstGeom prst="roundRect">
          <a:avLst/>
        </a:prstGeom>
        <a:solidFill>
          <a:srgbClr val="38C3B5"/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Franklin Gothic Book" panose="020B0503020102020204" pitchFamily="34" charset="0"/>
            </a:rPr>
            <a:t>MASS Hub (MA) – 12M Flat Forward Prices</a:t>
          </a:r>
        </a:p>
      </dsp:txBody>
      <dsp:txXfrm>
        <a:off x="23760" y="1770589"/>
        <a:ext cx="4927828" cy="439200"/>
      </dsp:txXfrm>
    </dsp:sp>
    <dsp:sp modelId="{F4728EA8-3CD8-4841-AC2D-21AF38F0C208}">
      <dsp:nvSpPr>
        <dsp:cNvPr id="0" name=""/>
        <dsp:cNvSpPr/>
      </dsp:nvSpPr>
      <dsp:spPr>
        <a:xfrm>
          <a:off x="0" y="2308429"/>
          <a:ext cx="4975348" cy="486720"/>
        </a:xfrm>
        <a:prstGeom prst="roundRect">
          <a:avLst/>
        </a:prstGeom>
        <a:solidFill>
          <a:srgbClr val="38C3B5"/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Franklin Gothic Book" panose="020B0503020102020204" pitchFamily="34" charset="0"/>
            </a:rPr>
            <a:t>ERCOT (TX) – 12M Flat Forward Prices </a:t>
          </a:r>
        </a:p>
      </dsp:txBody>
      <dsp:txXfrm>
        <a:off x="23760" y="2332189"/>
        <a:ext cx="4927828" cy="439200"/>
      </dsp:txXfrm>
    </dsp:sp>
    <dsp:sp modelId="{794F0895-91CF-4BC4-A497-F22C12B8BD7A}">
      <dsp:nvSpPr>
        <dsp:cNvPr id="0" name=""/>
        <dsp:cNvSpPr/>
      </dsp:nvSpPr>
      <dsp:spPr>
        <a:xfrm>
          <a:off x="0" y="2870029"/>
          <a:ext cx="4975348" cy="486720"/>
        </a:xfrm>
        <a:prstGeom prst="roundRect">
          <a:avLst/>
        </a:prstGeom>
        <a:solidFill>
          <a:srgbClr val="38C3B5"/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Franklin Gothic Book" panose="020B0503020102020204" pitchFamily="34" charset="0"/>
            </a:rPr>
            <a:t>CAISO (CA) – 12M Flat Forward Prices </a:t>
          </a:r>
        </a:p>
      </dsp:txBody>
      <dsp:txXfrm>
        <a:off x="23760" y="2893789"/>
        <a:ext cx="4927828" cy="439200"/>
      </dsp:txXfrm>
    </dsp:sp>
    <dsp:sp modelId="{4288D1F5-661A-43DA-A9A6-CCC49FE5AC75}">
      <dsp:nvSpPr>
        <dsp:cNvPr id="0" name=""/>
        <dsp:cNvSpPr/>
      </dsp:nvSpPr>
      <dsp:spPr>
        <a:xfrm>
          <a:off x="0" y="3431629"/>
          <a:ext cx="4975348" cy="486720"/>
        </a:xfrm>
        <a:prstGeom prst="roundRect">
          <a:avLst/>
        </a:prstGeom>
        <a:solidFill>
          <a:srgbClr val="38C3B5"/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Franklin Gothic Book" panose="020B0503020102020204" pitchFamily="34" charset="0"/>
            </a:rPr>
            <a:t>PJM Capacity Prices</a:t>
          </a:r>
        </a:p>
      </dsp:txBody>
      <dsp:txXfrm>
        <a:off x="23760" y="3455389"/>
        <a:ext cx="4927828" cy="439200"/>
      </dsp:txXfrm>
    </dsp:sp>
    <dsp:sp modelId="{307E73AD-F0AB-4E3C-8634-338AF9EE25AE}">
      <dsp:nvSpPr>
        <dsp:cNvPr id="0" name=""/>
        <dsp:cNvSpPr/>
      </dsp:nvSpPr>
      <dsp:spPr>
        <a:xfrm>
          <a:off x="0" y="3993229"/>
          <a:ext cx="4975348" cy="486720"/>
        </a:xfrm>
        <a:prstGeom prst="roundRect">
          <a:avLst/>
        </a:prstGeom>
        <a:solidFill>
          <a:srgbClr val="38C3B5"/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Franklin Gothic Book" panose="020B0503020102020204" pitchFamily="34" charset="0"/>
            </a:rPr>
            <a:t>PJM NITS Prices</a:t>
          </a:r>
        </a:p>
      </dsp:txBody>
      <dsp:txXfrm>
        <a:off x="23760" y="4016989"/>
        <a:ext cx="4927828" cy="439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0B4951E7-4528-4959-9481-E23C581C6E72}" type="datetimeFigureOut">
              <a:rPr lang="en-US" smtClean="0"/>
              <a:t>4/18/23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C1806891-E49B-44BF-9014-6A46EEA90B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587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06891-E49B-44BF-9014-6A46EEA90BC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554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06891-E49B-44BF-9014-6A46EEA90BC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73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06891-E49B-44BF-9014-6A46EEA90BC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125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806891-E49B-44BF-9014-6A46EEA90B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347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806891-E49B-44BF-9014-6A46EEA90B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601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806891-E49B-44BF-9014-6A46EEA90B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275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06891-E49B-44BF-9014-6A46EEA90BC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366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056" indent="-174056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806891-E49B-44BF-9014-6A46EEA90B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805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056" indent="-174056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06891-E49B-44BF-9014-6A46EEA90BC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446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06891-E49B-44BF-9014-6A46EEA90BC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542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83F44-9DB3-4001-B1B6-01D451EEF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FC66CF-12E7-4D3A-8C70-56FC72BC0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8A4F3-B666-4FF3-ADEE-8BFC7436C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5B77D-BF94-4D2C-A14A-AB9B8037A0C6}" type="datetime1">
              <a:rPr lang="en-US" smtClean="0"/>
              <a:t>4/18/23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290C3-0095-472D-BB72-268EC4D32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Premiere Marketing, LLC |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E6F3B-D5D5-4811-8A94-245E1EB3D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9114-B1B6-4BBC-A7AE-48D78A42E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092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D6F68-840C-4786-B4E6-7E8FBBCBD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F1DD1D-1DAA-4468-841E-3F3369A3B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D3D73-81B6-4796-9151-DC1320F1F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0C87-9F6D-4940-A377-EE31A7467ADF}" type="datetime1">
              <a:rPr lang="en-US" smtClean="0"/>
              <a:t>4/18/23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509D8-F4D9-4C24-8330-77131E89E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Premiere Marketing, LLC |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E1F90-A2A0-4737-9F4A-8CE177359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9114-B1B6-4BBC-A7AE-48D78A42E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43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264E1E-2833-4539-A30A-48D3C83D7B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CA0C3-E2F3-4F54-9D36-F740198F9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34225-1235-4A9E-818C-1CA4CC819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C59B-0217-4AA9-B484-3547FFF6F57D}" type="datetime1">
              <a:rPr lang="en-US" smtClean="0"/>
              <a:t>4/18/23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DEBC4-17A0-42BC-99F3-F9198BE8C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Premiere Marketing, LLC |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E6A85-A029-464D-9691-C5F1B3E40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9114-B1B6-4BBC-A7AE-48D78A42E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48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9A16E-61ED-4F70-90CA-2178D7C51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4F9A8-0795-4162-9717-6A935C417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78157-0BF3-4563-B467-CDEF1BF5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D6D8-5F63-40D2-9553-AFC753692E2C}" type="datetime1">
              <a:rPr lang="en-US" smtClean="0"/>
              <a:t>4/18/23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FADBF-8A55-4D98-B52A-FCE2AB76F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Premiere Marketing, LLC |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A1B97-0C8C-439B-9D2F-96F1FFE69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9114-B1B6-4BBC-A7AE-48D78A42E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39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93B05-EBFC-4BA8-83E1-D196131D2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02C1A-8500-4497-B207-E2812CB39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658B2-1E7F-4CF7-AB64-96899EBF9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E92F-7D73-4BDF-BEE7-4FF1091C8845}" type="datetime1">
              <a:rPr lang="en-US" smtClean="0"/>
              <a:t>4/18/23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5AA6F-5921-4A92-8EFC-5891D8F30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Premiere Marketing, LLC |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34A02-6B8D-484C-A5DA-14EB8D4B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9114-B1B6-4BBC-A7AE-48D78A42E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618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117E4-0145-46EC-AAC3-7247F07EC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D82F9-993C-4B79-A578-E4ECBC3921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1F810B-8D64-453C-A5E2-152ACD00A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16F1AD-CF73-42C7-8BCC-CE55591E9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6AF7-0468-4090-BE52-C22D2E3759A1}" type="datetime1">
              <a:rPr lang="en-US" smtClean="0"/>
              <a:t>4/18/23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4134E7-D559-4E21-B1EC-2614FA040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Premiere Marketing, LLC |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A11F31-BE83-4FC1-8BBB-201BECFB2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9114-B1B6-4BBC-A7AE-48D78A42E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30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9AC05-5A93-4543-9438-EE707C399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689A3A-CC31-46CD-985E-009ADAC2E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F7B84-ED92-4CAF-BDA3-2E860994A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802A5-58B1-4B53-93AA-9F48F8EDED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73F48-A6FC-4C6E-93B2-7AAA793A1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BE3DA1-1AAA-40EB-9AA8-943ADB395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F5C6-E174-4E5B-9DF2-6A4E4B99060E}" type="datetime1">
              <a:rPr lang="en-US" smtClean="0"/>
              <a:t>4/18/23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23B848-32DC-4F13-9033-D836A8D60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Premiere Marketing, LLC | All rights reserved.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667393-082F-4AA1-BD1A-43FA23D78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9114-B1B6-4BBC-A7AE-48D78A42E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80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9A77C-4902-432E-90E8-66931963E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51C957-8618-4B28-873B-C2199CF6A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ECB3-F98D-42D5-A9A3-E6275C8734A6}" type="datetime1">
              <a:rPr lang="en-US" smtClean="0"/>
              <a:t>4/18/23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A5B6E4-8A68-4BB2-9967-57887E0C4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Premiere Marketing, LLC |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347E9C-6A98-4546-99A2-09118BB9D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9114-B1B6-4BBC-A7AE-48D78A42E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81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C5D481-826B-42F6-9154-30877D54D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E763-B2A0-49B3-B8EB-7F5230CB858D}" type="datetime1">
              <a:rPr lang="en-US" smtClean="0"/>
              <a:t>4/18/23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C6936-2B4A-477E-BDFA-2478F3C38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Premiere Marketing, LLC |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93593-E000-4A4B-BB66-8A2B108D1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9114-B1B6-4BBC-A7AE-48D78A42E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012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FE2F9-F97F-4430-B180-D5A3A446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3D91E-4A4D-4A11-A3E1-3C34D2B63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99FF7-4E27-42D7-A485-72EAD5FF1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8CC4CF-232F-4D54-BEE4-4A9F10418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2B9E-8DA6-4BE5-B007-BAE739597D50}" type="datetime1">
              <a:rPr lang="en-US" smtClean="0"/>
              <a:t>4/18/23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70521E-AA11-43AB-BCF5-7314E13E9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Premiere Marketing, LLC |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29869-FCDE-43F4-8CB9-A81761EB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9114-B1B6-4BBC-A7AE-48D78A42E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468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9610F-5318-46AD-B097-6CB69EAAE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3BF5F2-0799-4473-81E0-91F63062AC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98099-F359-4377-97A2-DAF62BDAA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4FF93F-4C71-4792-AA69-8A53741A3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2BE4-3856-415A-9FF0-0CABED90F963}" type="datetime1">
              <a:rPr lang="en-US" smtClean="0"/>
              <a:t>4/18/23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8472CB-10C7-4C7E-B2BD-2CA96033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Premiere Marketing, LLC |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F7809E-84C9-4889-A533-F64438E31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9114-B1B6-4BBC-A7AE-48D78A42E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838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67B918-5C0D-49BA-8067-ABB80A50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CD274-5481-4875-843F-BD87BD3E7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65172-38BD-41AD-8BD8-8B2AB3568B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DD525-1449-4B18-A76D-A070A35E0A4C}" type="datetime1">
              <a:rPr lang="en-US" smtClean="0"/>
              <a:t>4/18/23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4B771-A10B-470F-B99B-4E771299D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(C) Premiere Marketing, LLC |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1D62C-4A11-4E9E-8DC7-A56A06322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59114-B1B6-4BBC-A7AE-48D78A42E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4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ellenicshippingnews.com/coal-use-climbs-worldwide-despite-promises-to-slash-it/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s://www.utilitydive.com/news/7-northeast-states-submit-125b-proposal-for-federal-hydrogen-hub/647144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ia.gov/outlooks/steo/" TargetMode="External"/><Relationship Id="rId11" Type="http://schemas.openxmlformats.org/officeDocument/2006/relationships/hyperlink" Target="https://www.cnbc.com/2023/04/08/epa-reportedly-planning-to-announce-significant-limits-on-tailpipe-emissions.html" TargetMode="External"/><Relationship Id="rId5" Type="http://schemas.openxmlformats.org/officeDocument/2006/relationships/hyperlink" Target="https://www.utilitydive.com/news/grid-interconnection-queue-berkeley-lab-lbnl-watt-coalition-wind-solar-renewables/647287/" TargetMode="External"/><Relationship Id="rId10" Type="http://schemas.openxmlformats.org/officeDocument/2006/relationships/hyperlink" Target="https://www.naturalgasintel.com/natural-gas-futures-seek-momentum-amid-supply-interruptions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oilprice.com/Energy/Crude-Oil/Saudi-US-Relations-Sour-Further-On-Huge-OPEC-Surprise-Cut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CF1713D-8BFB-C794-E3E3-3E13B21803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1349"/>
            <a:ext cx="6607415" cy="44401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D1222AF-8A95-275C-C66C-E7E92C2A86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67662" y="0"/>
            <a:ext cx="5524338" cy="1343144"/>
          </a:xfrm>
          <a:prstGeom prst="rect">
            <a:avLst/>
          </a:prstGeom>
          <a:solidFill>
            <a:srgbClr val="38C3B5"/>
          </a:solidFill>
          <a:ln>
            <a:solidFill>
              <a:srgbClr val="38C3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EF8565-B3D4-1BCF-EBDE-DE5726E3B0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896992"/>
            <a:ext cx="6637533" cy="961008"/>
          </a:xfrm>
          <a:prstGeom prst="rect">
            <a:avLst/>
          </a:prstGeom>
          <a:solidFill>
            <a:srgbClr val="38C3B5"/>
          </a:solidFill>
          <a:ln>
            <a:solidFill>
              <a:srgbClr val="38C3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F2DB1F3-73EE-4BEB-55F9-7CDA7BDFB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883" y="-52961"/>
            <a:ext cx="5450296" cy="139610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922F73F-A56E-3D64-BD64-719CC7108B15}"/>
              </a:ext>
            </a:extLst>
          </p:cNvPr>
          <p:cNvSpPr txBox="1"/>
          <p:nvPr/>
        </p:nvSpPr>
        <p:spPr>
          <a:xfrm>
            <a:off x="6785864" y="1653938"/>
            <a:ext cx="5257799" cy="421269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Market Intelligence Report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150" normalizeH="0" baseline="0" noProof="0" dirty="0">
                <a:ln>
                  <a:noFill/>
                </a:ln>
                <a:solidFill>
                  <a:srgbClr val="1FB5B5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4/12/2023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all" spc="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all" spc="150" normalizeH="0" baseline="0" noProof="0" dirty="0">
              <a:ln>
                <a:noFill/>
              </a:ln>
              <a:solidFill>
                <a:srgbClr val="231B30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CD4B3A-5F23-DB58-BA66-509DF5A39BF4}"/>
              </a:ext>
            </a:extLst>
          </p:cNvPr>
          <p:cNvCxnSpPr>
            <a:cxnSpLocks/>
          </p:cNvCxnSpPr>
          <p:nvPr/>
        </p:nvCxnSpPr>
        <p:spPr>
          <a:xfrm>
            <a:off x="6637538" y="0"/>
            <a:ext cx="0" cy="6858000"/>
          </a:xfrm>
          <a:prstGeom prst="line">
            <a:avLst/>
          </a:prstGeom>
          <a:ln w="76200">
            <a:solidFill>
              <a:srgbClr val="38C3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49C8FA-764A-A403-A620-8385148578A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5896992"/>
            <a:ext cx="12192000" cy="0"/>
          </a:xfrm>
          <a:prstGeom prst="line">
            <a:avLst/>
          </a:prstGeom>
          <a:ln w="76200">
            <a:solidFill>
              <a:srgbClr val="38C3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FCB4E5C-50D2-047D-7608-DFFAC4DD59A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1388616"/>
            <a:ext cx="12192000" cy="0"/>
          </a:xfrm>
          <a:prstGeom prst="line">
            <a:avLst/>
          </a:prstGeom>
          <a:ln w="76200">
            <a:solidFill>
              <a:srgbClr val="38C3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720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DD412C-FC61-4DA9-9B2C-866E574C6645}"/>
              </a:ext>
            </a:extLst>
          </p:cNvPr>
          <p:cNvSpPr/>
          <p:nvPr/>
        </p:nvSpPr>
        <p:spPr>
          <a:xfrm>
            <a:off x="0" y="6147942"/>
            <a:ext cx="12192000" cy="710058"/>
          </a:xfrm>
          <a:prstGeom prst="rect">
            <a:avLst/>
          </a:prstGeom>
          <a:solidFill>
            <a:schemeClr val="tx1">
              <a:alpha val="6823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695C14-E1B6-4B17-B4E1-A249EB63A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9114-B1B6-4BBC-A7AE-48D78A42E854}" type="slidenum">
              <a:rPr lang="en-US" smtClean="0">
                <a:solidFill>
                  <a:schemeClr val="bg1"/>
                </a:solidFill>
              </a:r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4B61A1-4FF1-4A57-9F71-55B6CC93A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(C) Premiere Marketing, LLC | All rights reserved.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11798A-5DE8-4C0E-B9F0-F6A40C835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13" y="6292025"/>
            <a:ext cx="2640458" cy="38848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24D5854-716B-D371-7F98-99265D574B12}"/>
              </a:ext>
            </a:extLst>
          </p:cNvPr>
          <p:cNvSpPr/>
          <p:nvPr/>
        </p:nvSpPr>
        <p:spPr>
          <a:xfrm>
            <a:off x="0" y="-33269"/>
            <a:ext cx="12192000" cy="710057"/>
          </a:xfrm>
          <a:prstGeom prst="rect">
            <a:avLst/>
          </a:prstGeom>
          <a:gradFill flip="none" rotWithShape="1">
            <a:gsLst>
              <a:gs pos="0">
                <a:srgbClr val="33CCCC">
                  <a:shade val="30000"/>
                  <a:satMod val="115000"/>
                </a:srgbClr>
              </a:gs>
              <a:gs pos="50000">
                <a:srgbClr val="33CCCC">
                  <a:shade val="67500"/>
                  <a:satMod val="115000"/>
                </a:srgbClr>
              </a:gs>
              <a:gs pos="100000">
                <a:srgbClr val="33CC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04B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Franklin Gothic Medium" panose="020B0603020102020204" pitchFamily="34" charset="0"/>
              </a:rPr>
              <a:t>NATURAL GAS FUTURES PRICING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327980-B3AD-702F-6266-7A72B1815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344" y="696435"/>
            <a:ext cx="6867311" cy="546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32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5235612-7737-4E6C-ADC7-290F9DEF7304}"/>
              </a:ext>
            </a:extLst>
          </p:cNvPr>
          <p:cNvSpPr/>
          <p:nvPr/>
        </p:nvSpPr>
        <p:spPr>
          <a:xfrm>
            <a:off x="0" y="6147942"/>
            <a:ext cx="12192000" cy="710058"/>
          </a:xfrm>
          <a:prstGeom prst="rect">
            <a:avLst/>
          </a:prstGeom>
          <a:solidFill>
            <a:schemeClr val="tx1">
              <a:alpha val="6823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427253-D580-402A-93CE-90E365069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9114-B1B6-4BBC-A7AE-48D78A42E854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0013543-5BB6-4D26-8F63-FBF29804F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(C) Premiere Marketing, LLC | All rights reserved.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691422-C1D1-41E2-BAE7-997511BFB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03" y="6308730"/>
            <a:ext cx="2640458" cy="388481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84F4DB3-4600-06D9-B366-609CB79FAA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196098"/>
              </p:ext>
            </p:extLst>
          </p:nvPr>
        </p:nvGraphicFramePr>
        <p:xfrm>
          <a:off x="838201" y="1158011"/>
          <a:ext cx="4975349" cy="4541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923BB7E-D4B3-8622-5875-4C71265232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3090818"/>
              </p:ext>
            </p:extLst>
          </p:nvPr>
        </p:nvGraphicFramePr>
        <p:xfrm>
          <a:off x="6378451" y="1088434"/>
          <a:ext cx="4975349" cy="4541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B0065BF7-ABDB-2397-7043-3B70C4804F3B}"/>
              </a:ext>
            </a:extLst>
          </p:cNvPr>
          <p:cNvSpPr/>
          <p:nvPr/>
        </p:nvSpPr>
        <p:spPr>
          <a:xfrm>
            <a:off x="0" y="-1"/>
            <a:ext cx="12192000" cy="710057"/>
          </a:xfrm>
          <a:prstGeom prst="rect">
            <a:avLst/>
          </a:prstGeom>
          <a:gradFill flip="none" rotWithShape="1">
            <a:gsLst>
              <a:gs pos="0">
                <a:srgbClr val="33CCCC">
                  <a:shade val="30000"/>
                  <a:satMod val="115000"/>
                </a:srgbClr>
              </a:gs>
              <a:gs pos="50000">
                <a:srgbClr val="33CCCC">
                  <a:shade val="67500"/>
                  <a:satMod val="115000"/>
                </a:srgbClr>
              </a:gs>
              <a:gs pos="100000">
                <a:srgbClr val="33CC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04B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Franklin Gothic Medium" panose="020B0603020102020204" pitchFamily="34" charset="0"/>
              </a:rPr>
              <a:t>TABLE OF CONTENTS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225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FB85E89-4A17-452B-A1CA-D37522CAA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167" y="1278683"/>
            <a:ext cx="4387392" cy="41312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5235612-7737-4E6C-ADC7-290F9DEF7304}"/>
              </a:ext>
            </a:extLst>
          </p:cNvPr>
          <p:cNvSpPr/>
          <p:nvPr/>
        </p:nvSpPr>
        <p:spPr>
          <a:xfrm>
            <a:off x="0" y="6147942"/>
            <a:ext cx="12192000" cy="710058"/>
          </a:xfrm>
          <a:prstGeom prst="rect">
            <a:avLst/>
          </a:prstGeom>
          <a:solidFill>
            <a:schemeClr val="tx1">
              <a:alpha val="6823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427253-D580-402A-93CE-90E365069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559114-B1B6-4BBC-A7AE-48D78A42E8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0013543-5BB6-4D26-8F63-FBF29804F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(C) Premiere Marketing, LLC | All rights reserved.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691422-C1D1-41E2-BAE7-997511BFB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03" y="6308730"/>
            <a:ext cx="2640458" cy="388481"/>
          </a:xfrm>
          <a:prstGeom prst="rect">
            <a:avLst/>
          </a:prstGeom>
        </p:spPr>
      </p:pic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1846C8F5-00F5-4D35-B226-F3A391442781}"/>
              </a:ext>
            </a:extLst>
          </p:cNvPr>
          <p:cNvSpPr txBox="1">
            <a:spLocks/>
          </p:cNvSpPr>
          <p:nvPr/>
        </p:nvSpPr>
        <p:spPr>
          <a:xfrm>
            <a:off x="429803" y="1364756"/>
            <a:ext cx="6033945" cy="462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296A27E0-B154-4AE4-8D60-E612EC7DD319}"/>
              </a:ext>
            </a:extLst>
          </p:cNvPr>
          <p:cNvSpPr txBox="1">
            <a:spLocks/>
          </p:cNvSpPr>
          <p:nvPr/>
        </p:nvSpPr>
        <p:spPr>
          <a:xfrm>
            <a:off x="277403" y="1386805"/>
            <a:ext cx="6462762" cy="41982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hlinkClick r:id="rId5"/>
              </a:rPr>
              <a:t>Inflation Reduction Act Spurs Growth in Renewables, Longer Interconnection Times.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hlinkClick r:id="rId6"/>
              </a:rPr>
              <a:t>High Natural Gas Inventories Drive Near-Term Prices Lower.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hlinkClick r:id="rId7"/>
              </a:rPr>
              <a:t>Northeast States Petition for $1.25 Billion in Federal Subsidies for Clean Hydrogen Hub.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hlinkClick r:id="rId8"/>
              </a:rPr>
              <a:t>Global Coal Consumption Grows Despite Promises to Scale Back.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hlinkClick r:id="rId9"/>
              </a:rPr>
              <a:t>OPEC+ to Reduce Oil Production by 1.66 Million Barrels/Day in Effort to Boost Prices.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hlinkClick r:id="rId10"/>
              </a:rPr>
              <a:t>U.S. LNG Exports Continue to Set New Records.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  <a:hlinkClick r:id="rId11"/>
              </a:rPr>
              <a:t>EPA Strengthens Auto Emissions Goals.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B027AD-D3FE-F3E2-875F-C5F9EBB2E63F}"/>
              </a:ext>
            </a:extLst>
          </p:cNvPr>
          <p:cNvSpPr/>
          <p:nvPr/>
        </p:nvSpPr>
        <p:spPr>
          <a:xfrm>
            <a:off x="3928" y="0"/>
            <a:ext cx="12192000" cy="710057"/>
          </a:xfrm>
          <a:prstGeom prst="rect">
            <a:avLst/>
          </a:prstGeom>
          <a:gradFill flip="none" rotWithShape="1">
            <a:gsLst>
              <a:gs pos="0">
                <a:srgbClr val="33CCCC">
                  <a:shade val="30000"/>
                  <a:satMod val="115000"/>
                </a:srgbClr>
              </a:gs>
              <a:gs pos="50000">
                <a:srgbClr val="33CCCC">
                  <a:shade val="67500"/>
                  <a:satMod val="115000"/>
                </a:srgbClr>
              </a:gs>
              <a:gs pos="100000">
                <a:srgbClr val="33CC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04B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Franklin Gothic Medium" panose="020B0603020102020204" pitchFamily="34" charset="0"/>
              </a:rPr>
              <a:t>THIS WEEK IN THE NEWS</a:t>
            </a:r>
          </a:p>
        </p:txBody>
      </p:sp>
    </p:spTree>
    <p:extLst>
      <p:ext uri="{BB962C8B-B14F-4D97-AF65-F5344CB8AC3E}">
        <p14:creationId xmlns:p14="http://schemas.microsoft.com/office/powerpoint/2010/main" val="3655890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92E0C5-B8AB-400D-AEA9-8979EDD96E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75"/>
          <a:stretch/>
        </p:blipFill>
        <p:spPr>
          <a:xfrm>
            <a:off x="1" y="0"/>
            <a:ext cx="12192000" cy="614794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ADA77B-3251-394C-67FF-3A34842D77CF}"/>
              </a:ext>
            </a:extLst>
          </p:cNvPr>
          <p:cNvSpPr/>
          <p:nvPr/>
        </p:nvSpPr>
        <p:spPr>
          <a:xfrm>
            <a:off x="0" y="-1"/>
            <a:ext cx="12192000" cy="710057"/>
          </a:xfrm>
          <a:prstGeom prst="rect">
            <a:avLst/>
          </a:prstGeom>
          <a:gradFill flip="none" rotWithShape="1">
            <a:gsLst>
              <a:gs pos="0">
                <a:srgbClr val="33CCCC">
                  <a:shade val="30000"/>
                  <a:satMod val="115000"/>
                </a:srgbClr>
              </a:gs>
              <a:gs pos="50000">
                <a:srgbClr val="33CCCC">
                  <a:shade val="67500"/>
                  <a:satMod val="115000"/>
                </a:srgbClr>
              </a:gs>
              <a:gs pos="100000">
                <a:srgbClr val="33CC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04B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white"/>
                </a:solidFill>
                <a:latin typeface="Franklin Gothic Medium" panose="020B0603020102020204" pitchFamily="34" charset="0"/>
              </a:rPr>
              <a:t>MAP OF DEREGULATED MARKETS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anose="020B06030201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F817FA-7E58-6D12-5EDC-7A0FFF8709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737889" y="744428"/>
            <a:ext cx="2300140" cy="1458109"/>
          </a:xfrm>
          <a:prstGeom prst="rect">
            <a:avLst/>
          </a:prstGeom>
          <a:solidFill>
            <a:srgbClr val="F6F6F6"/>
          </a:solidFill>
          <a:ln>
            <a:solidFill>
              <a:srgbClr val="F6F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0047A8-1CE1-6E8C-5761-DD1633A1B048}"/>
              </a:ext>
            </a:extLst>
          </p:cNvPr>
          <p:cNvSpPr/>
          <p:nvPr/>
        </p:nvSpPr>
        <p:spPr>
          <a:xfrm>
            <a:off x="0" y="6147942"/>
            <a:ext cx="12192000" cy="710058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EEBB876-DCC9-599D-AF43-717CC7B2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F559114-B1B6-4BBC-A7AE-48D78A42E854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B6585EA-D017-864E-6544-CC48AEAD1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(C) Premiere Marketing, LLC | All rights reserved.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A9AF57-8F8C-5104-F7AB-D7C8348B1C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03" y="6308730"/>
            <a:ext cx="2640458" cy="38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07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ky, outdoor&#10;&#10;Description generated with high confidence">
            <a:extLst>
              <a:ext uri="{FF2B5EF4-FFF2-40B4-BE49-F238E27FC236}">
                <a16:creationId xmlns:a16="http://schemas.microsoft.com/office/drawing/2014/main" id="{A084772C-96D0-4FF9-86E8-7E114BA69F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6" b="9450"/>
          <a:stretch/>
        </p:blipFill>
        <p:spPr>
          <a:xfrm>
            <a:off x="835951" y="3414906"/>
            <a:ext cx="6019441" cy="247202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A510F22-9D4C-44B4-B9FD-A9C5DEEE63F7}"/>
              </a:ext>
            </a:extLst>
          </p:cNvPr>
          <p:cNvSpPr/>
          <p:nvPr/>
        </p:nvSpPr>
        <p:spPr>
          <a:xfrm>
            <a:off x="0" y="6159054"/>
            <a:ext cx="12192000" cy="710058"/>
          </a:xfrm>
          <a:prstGeom prst="rect">
            <a:avLst/>
          </a:prstGeom>
          <a:solidFill>
            <a:schemeClr val="tx1">
              <a:alpha val="6823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E07EFB-966C-431F-A2DF-A94542392E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7403" y="956687"/>
            <a:ext cx="5689764" cy="445318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u="sng" dirty="0">
                <a:latin typeface="Franklin Gothic Medium" panose="020B0603020102020204" pitchFamily="34" charset="0"/>
              </a:rPr>
              <a:t>Bull Drivers (Dynamics Driving Prices Higher)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000" b="1" dirty="0">
                <a:latin typeface="Franklin Gothic Medium" panose="020B0603020102020204" pitchFamily="34" charset="0"/>
              </a:rPr>
              <a:t>U.S. LNG Exports </a:t>
            </a:r>
            <a:r>
              <a:rPr lang="en-US" sz="2000" dirty="0">
                <a:latin typeface="Franklin Gothic Medium" panose="020B0603020102020204" pitchFamily="34" charset="0"/>
              </a:rPr>
              <a:t>continue to establish new records above 14 Bcf/day.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000" dirty="0">
              <a:latin typeface="Franklin Gothic Medium" panose="020B06030201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000" b="1" dirty="0">
                <a:latin typeface="Franklin Gothic Medium" panose="020B0603020102020204" pitchFamily="34" charset="0"/>
              </a:rPr>
              <a:t>Domestic Natural Gas Production </a:t>
            </a:r>
            <a:r>
              <a:rPr lang="en-US" sz="2000" dirty="0">
                <a:latin typeface="Franklin Gothic Medium" panose="020B0603020102020204" pitchFamily="34" charset="0"/>
              </a:rPr>
              <a:t>has fallen to a two-month low.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239B34-FB49-4C6B-955E-99BDB00CA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2868" y="1105136"/>
            <a:ext cx="5280955" cy="474524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u="sng" dirty="0">
                <a:latin typeface="Franklin Gothic Medium" panose="020B0603020102020204" pitchFamily="34" charset="0"/>
              </a:rPr>
              <a:t>Bear Drivers (Dynamics Driving Prices Lower)</a:t>
            </a:r>
            <a:endParaRPr lang="en-US" sz="2000" dirty="0">
              <a:latin typeface="Franklin Gothic Medium" panose="020B06030201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000" dirty="0">
              <a:latin typeface="Franklin Gothic Medium" panose="020B06030201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000" b="1" dirty="0">
                <a:latin typeface="Franklin Gothic Medium" panose="020B0603020102020204" pitchFamily="34" charset="0"/>
              </a:rPr>
              <a:t>Natural Gas Inventories </a:t>
            </a:r>
            <a:r>
              <a:rPr lang="en-US" sz="2000" dirty="0">
                <a:latin typeface="Franklin Gothic Medium" panose="020B0603020102020204" pitchFamily="34" charset="0"/>
              </a:rPr>
              <a:t>stand 42% over prior year at the likely end of withdrawal season.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000" dirty="0">
              <a:latin typeface="Franklin Gothic Medium" panose="020B06030201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000" b="1" dirty="0">
                <a:latin typeface="Franklin Gothic Medium" panose="020B0603020102020204" pitchFamily="34" charset="0"/>
              </a:rPr>
              <a:t>Temperatures across the U.S. </a:t>
            </a:r>
            <a:r>
              <a:rPr lang="en-US" sz="2000" dirty="0">
                <a:latin typeface="Franklin Gothic Medium" panose="020B0603020102020204" pitchFamily="34" charset="0"/>
              </a:rPr>
              <a:t>are expected to be relatively mild for the majority of April.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000" b="1" dirty="0">
              <a:latin typeface="Franklin Gothic Medium" panose="020B06030201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000" b="1" dirty="0">
                <a:latin typeface="Franklin Gothic Medium" panose="020B0603020102020204" pitchFamily="34" charset="0"/>
              </a:rPr>
              <a:t>Asian Economies </a:t>
            </a:r>
            <a:r>
              <a:rPr lang="en-US" sz="2000" dirty="0">
                <a:latin typeface="Franklin Gothic Medium" panose="020B0603020102020204" pitchFamily="34" charset="0"/>
              </a:rPr>
              <a:t>are</a:t>
            </a:r>
            <a:r>
              <a:rPr lang="en-US" sz="2000" b="1" dirty="0">
                <a:latin typeface="Franklin Gothic Medium" panose="020B0603020102020204" pitchFamily="34" charset="0"/>
              </a:rPr>
              <a:t> </a:t>
            </a:r>
            <a:r>
              <a:rPr lang="en-US" sz="2000" dirty="0">
                <a:latin typeface="Franklin Gothic Medium" panose="020B0603020102020204" pitchFamily="34" charset="0"/>
              </a:rPr>
              <a:t>not expected to show substantial recovery until Q3 of 2023.</a:t>
            </a:r>
            <a:endParaRPr lang="en-US" sz="1600" dirty="0">
              <a:latin typeface="Franklin Gothic Medium" panose="020B06030201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000" dirty="0">
              <a:latin typeface="Franklin Gothic Medium" panose="020B06030201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23D480-6065-4C30-9C58-3E2506007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559114-B1B6-4BBC-A7AE-48D78A42E8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C0F476-C31A-4804-AF16-75C91B6FE0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03" y="6308730"/>
            <a:ext cx="2640458" cy="388481"/>
          </a:xfrm>
          <a:prstGeom prst="rect">
            <a:avLst/>
          </a:prstGeom>
        </p:spPr>
      </p:pic>
      <p:sp>
        <p:nvSpPr>
          <p:cNvPr id="22" name="Footer Placeholder 6">
            <a:extLst>
              <a:ext uri="{FF2B5EF4-FFF2-40B4-BE49-F238E27FC236}">
                <a16:creationId xmlns:a16="http://schemas.microsoft.com/office/drawing/2014/main" id="{2E6D1C2B-77DF-4525-9937-00CF9C957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(C) Premiere Marketing, LLC | All rights reserved.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A60D3F-F3BF-92FD-9B4F-3726BA4D329B}"/>
              </a:ext>
            </a:extLst>
          </p:cNvPr>
          <p:cNvSpPr/>
          <p:nvPr/>
        </p:nvSpPr>
        <p:spPr>
          <a:xfrm>
            <a:off x="0" y="0"/>
            <a:ext cx="12192000" cy="710057"/>
          </a:xfrm>
          <a:prstGeom prst="rect">
            <a:avLst/>
          </a:prstGeom>
          <a:gradFill flip="none" rotWithShape="1">
            <a:gsLst>
              <a:gs pos="0">
                <a:srgbClr val="33CCCC">
                  <a:shade val="30000"/>
                  <a:satMod val="115000"/>
                </a:srgbClr>
              </a:gs>
              <a:gs pos="50000">
                <a:srgbClr val="33CCCC">
                  <a:shade val="67500"/>
                  <a:satMod val="115000"/>
                </a:srgbClr>
              </a:gs>
              <a:gs pos="100000">
                <a:srgbClr val="33CC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04B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Franklin Gothic Medium" panose="020B0603020102020204" pitchFamily="34" charset="0"/>
              </a:rPr>
              <a:t>FUNDAMENTAL MARKET DRIVERS</a:t>
            </a:r>
          </a:p>
        </p:txBody>
      </p:sp>
    </p:spTree>
    <p:extLst>
      <p:ext uri="{BB962C8B-B14F-4D97-AF65-F5344CB8AC3E}">
        <p14:creationId xmlns:p14="http://schemas.microsoft.com/office/powerpoint/2010/main" val="1730751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33A1047-2078-4E60-87A3-B71F1BD629D4}"/>
              </a:ext>
            </a:extLst>
          </p:cNvPr>
          <p:cNvSpPr/>
          <p:nvPr/>
        </p:nvSpPr>
        <p:spPr>
          <a:xfrm>
            <a:off x="0" y="6166414"/>
            <a:ext cx="12192000" cy="710058"/>
          </a:xfrm>
          <a:prstGeom prst="rect">
            <a:avLst/>
          </a:prstGeom>
          <a:solidFill>
            <a:schemeClr val="tx1">
              <a:alpha val="6823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8BDA5-B2AA-4268-A7AF-CD79874F5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(C) Premiere Marketing, LLC |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051A9-40DF-42E5-B094-42AC5B935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9114-B1B6-4BBC-A7AE-48D78A42E854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27005A-0CA0-402C-AB11-0AE8A818F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13" y="6292025"/>
            <a:ext cx="2640458" cy="3884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7FF511-54DC-4E2D-8DD7-9028D8FEA465}"/>
              </a:ext>
            </a:extLst>
          </p:cNvPr>
          <p:cNvSpPr txBox="1"/>
          <p:nvPr/>
        </p:nvSpPr>
        <p:spPr>
          <a:xfrm>
            <a:off x="46298" y="5393036"/>
            <a:ext cx="12099403" cy="5448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Key Takeaway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: </a:t>
            </a:r>
            <a:r>
              <a:rPr lang="en-US" sz="130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</a:rPr>
              <a:t>NOAA temperatures outlooks expect normal to slightly cool temperatures for the majority of the US and warmer than average temperatures for the Eastern Seaboard.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 </a:t>
            </a: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Price Impact: </a:t>
            </a:r>
            <a:r>
              <a:rPr kumimoji="0" lang="en-US" sz="13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Neutral</a:t>
            </a:r>
            <a:endParaRPr kumimoji="0" lang="en-US" sz="13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D90E75-03F9-8514-CDFE-2A5B960C40B5}"/>
              </a:ext>
            </a:extLst>
          </p:cNvPr>
          <p:cNvSpPr/>
          <p:nvPr/>
        </p:nvSpPr>
        <p:spPr>
          <a:xfrm>
            <a:off x="-1" y="-36963"/>
            <a:ext cx="12192000" cy="710057"/>
          </a:xfrm>
          <a:prstGeom prst="rect">
            <a:avLst/>
          </a:prstGeom>
          <a:gradFill flip="none" rotWithShape="1">
            <a:gsLst>
              <a:gs pos="0">
                <a:srgbClr val="33CCCC">
                  <a:shade val="30000"/>
                  <a:satMod val="115000"/>
                </a:srgbClr>
              </a:gs>
              <a:gs pos="50000">
                <a:srgbClr val="33CCCC">
                  <a:shade val="67500"/>
                  <a:satMod val="115000"/>
                </a:srgbClr>
              </a:gs>
              <a:gs pos="100000">
                <a:srgbClr val="33CC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04B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Franklin Gothic Medium" panose="020B0603020102020204" pitchFamily="34" charset="0"/>
              </a:rPr>
              <a:t>NOAA FORECASTS</a:t>
            </a:r>
          </a:p>
        </p:txBody>
      </p:sp>
      <p:pic>
        <p:nvPicPr>
          <p:cNvPr id="1026" name="Picture 2" descr="6 to 10 Day Outlook - Temperature Probability">
            <a:extLst>
              <a:ext uri="{FF2B5EF4-FFF2-40B4-BE49-F238E27FC236}">
                <a16:creationId xmlns:a16="http://schemas.microsoft.com/office/drawing/2014/main" id="{2BAD105B-1ED5-B992-F729-215085AB6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0" y="730691"/>
            <a:ext cx="5905189" cy="456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8 to 14 Day Outlook - Temperature Probability">
            <a:extLst>
              <a:ext uri="{FF2B5EF4-FFF2-40B4-BE49-F238E27FC236}">
                <a16:creationId xmlns:a16="http://schemas.microsoft.com/office/drawing/2014/main" id="{ECC7954D-18FB-1BD8-B4E3-93B157B01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730691"/>
            <a:ext cx="5905189" cy="456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838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C58AE3-7BD8-4962-AEC1-769651A7B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559114-B1B6-4BBC-A7AE-48D78A42E8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20C568-1F76-41DC-9531-0FCF82E2B102}"/>
              </a:ext>
            </a:extLst>
          </p:cNvPr>
          <p:cNvSpPr/>
          <p:nvPr/>
        </p:nvSpPr>
        <p:spPr>
          <a:xfrm>
            <a:off x="0" y="6147942"/>
            <a:ext cx="12192000" cy="710058"/>
          </a:xfrm>
          <a:prstGeom prst="rect">
            <a:avLst/>
          </a:prstGeom>
          <a:solidFill>
            <a:schemeClr val="tx1">
              <a:alpha val="6823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8C4B78-7675-4C2A-9C82-A5027F78C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(C) Premiere Marketing, LLC | All rights reserved.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2AF756-C216-49F1-88ED-DECB05F96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13" y="6292025"/>
            <a:ext cx="2640458" cy="388481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D9EB1E7-2ACC-4878-81F0-ABA902C1C6FF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559114-B1B6-4BBC-A7AE-48D78A42E8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07A78A-9A8D-DED9-E099-7ADFF200AFDB}"/>
              </a:ext>
            </a:extLst>
          </p:cNvPr>
          <p:cNvSpPr/>
          <p:nvPr/>
        </p:nvSpPr>
        <p:spPr>
          <a:xfrm>
            <a:off x="0" y="0"/>
            <a:ext cx="12192000" cy="710057"/>
          </a:xfrm>
          <a:prstGeom prst="rect">
            <a:avLst/>
          </a:prstGeom>
          <a:gradFill flip="none" rotWithShape="1">
            <a:gsLst>
              <a:gs pos="0">
                <a:srgbClr val="33CCCC">
                  <a:shade val="30000"/>
                  <a:satMod val="115000"/>
                </a:srgbClr>
              </a:gs>
              <a:gs pos="50000">
                <a:srgbClr val="33CCCC">
                  <a:shade val="67500"/>
                  <a:satMod val="115000"/>
                </a:srgbClr>
              </a:gs>
              <a:gs pos="100000">
                <a:srgbClr val="33CC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04B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Franklin Gothic Medium" panose="020B0603020102020204" pitchFamily="34" charset="0"/>
              </a:rPr>
              <a:t>WTI - CRUDE OIL – 12 MONTH STRIP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E27213-040E-D196-4842-A7AA6AB82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65" y="754896"/>
            <a:ext cx="9951868" cy="45165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6F9D6F-C770-FE52-F880-11ED16D99F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1386" y="5233542"/>
            <a:ext cx="52292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64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C58AE3-7BD8-4962-AEC1-769651A7B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9114-B1B6-4BBC-A7AE-48D78A42E854}" type="slidenum">
              <a:rPr lang="en-US" smtClean="0"/>
              <a:t>8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20C568-1F76-41DC-9531-0FCF82E2B102}"/>
              </a:ext>
            </a:extLst>
          </p:cNvPr>
          <p:cNvSpPr/>
          <p:nvPr/>
        </p:nvSpPr>
        <p:spPr>
          <a:xfrm>
            <a:off x="0" y="6147942"/>
            <a:ext cx="12192000" cy="710058"/>
          </a:xfrm>
          <a:prstGeom prst="rect">
            <a:avLst/>
          </a:prstGeom>
          <a:solidFill>
            <a:schemeClr val="tx1">
              <a:alpha val="6823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8C4B78-7675-4C2A-9C82-A5027F78C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(C) Premiere Marketing, LLC | All rights reserved.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2AF756-C216-49F1-88ED-DECB05F96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13" y="6292025"/>
            <a:ext cx="2640458" cy="388481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D9EB1E7-2ACC-4878-81F0-ABA902C1C6FF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559114-B1B6-4BBC-A7AE-48D78A42E854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7A3F30-239D-337A-DE75-B50C695F3010}"/>
              </a:ext>
            </a:extLst>
          </p:cNvPr>
          <p:cNvSpPr/>
          <p:nvPr/>
        </p:nvSpPr>
        <p:spPr>
          <a:xfrm>
            <a:off x="0" y="0"/>
            <a:ext cx="12192000" cy="710057"/>
          </a:xfrm>
          <a:prstGeom prst="rect">
            <a:avLst/>
          </a:prstGeom>
          <a:gradFill flip="none" rotWithShape="1">
            <a:gsLst>
              <a:gs pos="0">
                <a:srgbClr val="33CCCC">
                  <a:shade val="30000"/>
                  <a:satMod val="115000"/>
                </a:srgbClr>
              </a:gs>
              <a:gs pos="50000">
                <a:srgbClr val="33CCCC">
                  <a:shade val="67500"/>
                  <a:satMod val="115000"/>
                </a:srgbClr>
              </a:gs>
              <a:gs pos="100000">
                <a:srgbClr val="33CC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04B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Franklin Gothic Medium" panose="020B0603020102020204" pitchFamily="34" charset="0"/>
              </a:rPr>
              <a:t>HENRY HUB – NATURAL GAS – 12 MONTH STRIP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DD447C-204E-3822-5C63-B58A927EEC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04"/>
          <a:stretch/>
        </p:blipFill>
        <p:spPr>
          <a:xfrm>
            <a:off x="1021647" y="814715"/>
            <a:ext cx="10148703" cy="439977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621CAD-7275-073E-0E4B-ED69A269F7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1387" y="5214492"/>
            <a:ext cx="522922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39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730B76-05E5-42A5-99CC-1BE43C8B0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5250" y="5864796"/>
            <a:ext cx="2603500" cy="365125"/>
          </a:xfrm>
        </p:spPr>
        <p:txBody>
          <a:bodyPr/>
          <a:lstStyle/>
          <a:p>
            <a:fld id="{BF559114-B1B6-4BBC-A7AE-48D78A42E854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D20EF9-7873-4B8B-88EC-4A2CBD6A2568}"/>
              </a:ext>
            </a:extLst>
          </p:cNvPr>
          <p:cNvSpPr/>
          <p:nvPr/>
        </p:nvSpPr>
        <p:spPr>
          <a:xfrm>
            <a:off x="0" y="6147942"/>
            <a:ext cx="12192000" cy="710058"/>
          </a:xfrm>
          <a:prstGeom prst="rect">
            <a:avLst/>
          </a:prstGeom>
          <a:solidFill>
            <a:schemeClr val="tx1">
              <a:alpha val="6823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5C19242-1074-4E82-A390-FA9B5B623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13" y="6292025"/>
            <a:ext cx="2640458" cy="388481"/>
          </a:xfrm>
          <a:prstGeom prst="rect">
            <a:avLst/>
          </a:prstGeom>
        </p:spPr>
      </p:pic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63C5ED2D-F284-447F-A670-D742C650E494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(C) Premiere Marketing, LLC | All rights reserved.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9DE3155D-A12B-4345-9974-EB58145BA9B5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559114-B1B6-4BBC-A7AE-48D78A42E854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7CD334-DE12-14D3-5686-73DBDAEC40E4}"/>
              </a:ext>
            </a:extLst>
          </p:cNvPr>
          <p:cNvSpPr/>
          <p:nvPr/>
        </p:nvSpPr>
        <p:spPr>
          <a:xfrm>
            <a:off x="0" y="0"/>
            <a:ext cx="12192000" cy="710057"/>
          </a:xfrm>
          <a:prstGeom prst="rect">
            <a:avLst/>
          </a:prstGeom>
          <a:gradFill flip="none" rotWithShape="1">
            <a:gsLst>
              <a:gs pos="0">
                <a:srgbClr val="33CCCC">
                  <a:shade val="30000"/>
                  <a:satMod val="115000"/>
                </a:srgbClr>
              </a:gs>
              <a:gs pos="50000">
                <a:srgbClr val="33CCCC">
                  <a:shade val="67500"/>
                  <a:satMod val="115000"/>
                </a:srgbClr>
              </a:gs>
              <a:gs pos="100000">
                <a:srgbClr val="33CC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04B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Franklin Gothic Medium" panose="020B0603020102020204" pitchFamily="34" charset="0"/>
              </a:rPr>
              <a:t>NYMEX MONTHLY NATURAL GAS SETTLEMENTS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654B6F-4499-042D-F659-A84C63D97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6" y="838252"/>
            <a:ext cx="12065268" cy="514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3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98381</TotalTime>
  <Words>487</Words>
  <Application>Microsoft Macintosh PowerPoint</Application>
  <PresentationFormat>Widescreen</PresentationFormat>
  <Paragraphs>79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Meiryo</vt:lpstr>
      <vt:lpstr>Arial</vt:lpstr>
      <vt:lpstr>Calibri</vt:lpstr>
      <vt:lpstr>Calibri Light</vt:lpstr>
      <vt:lpstr>Franklin Gothic Book</vt:lpstr>
      <vt:lpstr>Franklin Gothic Medium</vt:lpstr>
      <vt:lpstr>Gill Sans 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Jamil Ahmed</dc:creator>
  <cp:lastModifiedBy>Alex Koehlke</cp:lastModifiedBy>
  <cp:revision>1147</cp:revision>
  <cp:lastPrinted>2020-02-26T16:16:30Z</cp:lastPrinted>
  <dcterms:created xsi:type="dcterms:W3CDTF">2018-06-18T20:48:32Z</dcterms:created>
  <dcterms:modified xsi:type="dcterms:W3CDTF">2023-04-18T18:50:36Z</dcterms:modified>
</cp:coreProperties>
</file>